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5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642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1F7B-91EB-4F0A-91B7-298096F5A1E1}" type="datetimeFigureOut">
              <a:rPr lang="he-IL" smtClean="0"/>
              <a:pPr/>
              <a:t>כ"ט/חשון/תשפ"א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5E86-D158-460D-8184-487D71E2E1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1F7B-91EB-4F0A-91B7-298096F5A1E1}" type="datetimeFigureOut">
              <a:rPr lang="he-IL" smtClean="0"/>
              <a:pPr/>
              <a:t>כ"ט/חשון/תשפ"א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5E86-D158-460D-8184-487D71E2E1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1F7B-91EB-4F0A-91B7-298096F5A1E1}" type="datetimeFigureOut">
              <a:rPr lang="he-IL" smtClean="0"/>
              <a:pPr/>
              <a:t>כ"ט/חשון/תשפ"א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5E86-D158-460D-8184-487D71E2E1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1F7B-91EB-4F0A-91B7-298096F5A1E1}" type="datetimeFigureOut">
              <a:rPr lang="he-IL" smtClean="0"/>
              <a:pPr/>
              <a:t>כ"ט/חשון/תשפ"א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5E86-D158-460D-8184-487D71E2E1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1F7B-91EB-4F0A-91B7-298096F5A1E1}" type="datetimeFigureOut">
              <a:rPr lang="he-IL" smtClean="0"/>
              <a:pPr/>
              <a:t>כ"ט/חשון/תשפ"א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5E86-D158-460D-8184-487D71E2E1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1F7B-91EB-4F0A-91B7-298096F5A1E1}" type="datetimeFigureOut">
              <a:rPr lang="he-IL" smtClean="0"/>
              <a:pPr/>
              <a:t>כ"ט/חשון/תשפ"א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5E86-D158-460D-8184-487D71E2E1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1F7B-91EB-4F0A-91B7-298096F5A1E1}" type="datetimeFigureOut">
              <a:rPr lang="he-IL" smtClean="0"/>
              <a:pPr/>
              <a:t>כ"ט/חשון/תשפ"א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5E86-D158-460D-8184-487D71E2E1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1F7B-91EB-4F0A-91B7-298096F5A1E1}" type="datetimeFigureOut">
              <a:rPr lang="he-IL" smtClean="0"/>
              <a:pPr/>
              <a:t>כ"ט/חשון/תשפ"א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5E86-D158-460D-8184-487D71E2E1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1F7B-91EB-4F0A-91B7-298096F5A1E1}" type="datetimeFigureOut">
              <a:rPr lang="he-IL" smtClean="0"/>
              <a:pPr/>
              <a:t>כ"ט/חשון/תשפ"א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5E86-D158-460D-8184-487D71E2E1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1F7B-91EB-4F0A-91B7-298096F5A1E1}" type="datetimeFigureOut">
              <a:rPr lang="he-IL" smtClean="0"/>
              <a:pPr/>
              <a:t>כ"ט/חשון/תשפ"א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5E86-D158-460D-8184-487D71E2E1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1F7B-91EB-4F0A-91B7-298096F5A1E1}" type="datetimeFigureOut">
              <a:rPr lang="he-IL" smtClean="0"/>
              <a:pPr/>
              <a:t>כ"ט/חשון/תשפ"א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5E86-D158-460D-8184-487D71E2E1E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31F7B-91EB-4F0A-91B7-298096F5A1E1}" type="datetimeFigureOut">
              <a:rPr lang="he-IL" smtClean="0"/>
              <a:pPr/>
              <a:t>כ"ט/חשון/תשפ"א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C5E86-D158-460D-8184-487D71E2E1E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imgres?imgurl=http://www.alarab.co.il/pics/1/mazrha1367a.jpg&amp;imgrefurl=http://www.alarab.net/view.php?sel=00016131&amp;usg=__5V7kPboYoMpElbEQZrd3BI3XfW4=&amp;h=303&amp;w=404&amp;sz=25&amp;hl=iw&amp;start=143&amp;zoom=1&amp;um=1&amp;itbs=1&amp;tbnid=g8kIoE9wnqRbvM:&amp;tbnh=93&amp;tbnw=124&amp;prev=/images?q=%D9%82%D9%88%D9%82+%D8%A7%D9%84%D8%B7%D9%81%D9%84&amp;start=126&amp;um=1&amp;hl=iw&amp;sa=N&amp;rlz=1R2ADSA_enIL383&amp;ndsp=18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4.bp.blogspot.com/-6CpJgIxzCPc/T8n4rFs6gbI/AAAAAAAABww/ZQwke0XEHU8/s1600/0kids_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" y="1628800"/>
            <a:ext cx="2195736" cy="2448272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53832" y="116632"/>
            <a:ext cx="8604448" cy="1000132"/>
          </a:xfrm>
        </p:spPr>
        <p:txBody>
          <a:bodyPr>
            <a:normAutofit fontScale="90000"/>
          </a:bodyPr>
          <a:lstStyle/>
          <a:p>
            <a:r>
              <a:rPr lang="ar-SA" sz="3600" b="1" dirty="0" smtClean="0"/>
              <a:t>مدرسة الغزالي الابتدائية على اسم الشيخ أحمد </a:t>
            </a:r>
            <a:r>
              <a:rPr lang="ar-SA" sz="3600" b="1" dirty="0" err="1" smtClean="0"/>
              <a:t>الطوري</a:t>
            </a:r>
            <a:r>
              <a:rPr lang="ar-SA" sz="3600" b="1" dirty="0" smtClean="0"/>
              <a:t> -رهط</a:t>
            </a:r>
            <a:endParaRPr lang="he-IL" sz="36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63688" y="1534753"/>
            <a:ext cx="6400800" cy="3500462"/>
          </a:xfrm>
        </p:spPr>
        <p:txBody>
          <a:bodyPr>
            <a:normAutofit/>
          </a:bodyPr>
          <a:lstStyle/>
          <a:p>
            <a:r>
              <a:rPr lang="ar-SA" sz="7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وثيقة حقوق الطفل</a:t>
            </a:r>
          </a:p>
          <a:p>
            <a:endParaRPr lang="ar-SA" dirty="0">
              <a:solidFill>
                <a:schemeClr val="tx1"/>
              </a:solidFill>
            </a:endParaRPr>
          </a:p>
          <a:p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مركزة التربية الاجتماعية:</a:t>
            </a:r>
          </a:p>
          <a:p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بدر </a:t>
            </a:r>
            <a:r>
              <a:rPr lang="ar-S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زيادنه</a:t>
            </a:r>
            <a:endParaRPr lang="ar-S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www.atfalna.co.il/my_documents/oldp/right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797152"/>
            <a:ext cx="821537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40905" cy="854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JO" dirty="0" smtClean="0"/>
              <a:t>أهَمُّ ما جاء في اتِّفاقِيَّة حقوق الطِّفل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he-IL" sz="4000" b="1" dirty="0">
              <a:latin typeface="Traditional Arabic" pitchFamily="18" charset="-78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321886" y="1285860"/>
            <a:ext cx="8130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b="1" dirty="0" smtClean="0">
                <a:latin typeface="Traditional Arabic" pitchFamily="18" charset="-78"/>
                <a:cs typeface="+mj-cs"/>
              </a:rPr>
              <a:t>للأطفال الحقُّ في الحصول على التَّعليمِ المّجّانِيّ.</a:t>
            </a:r>
            <a:endParaRPr lang="he-IL" sz="4000" b="1" dirty="0">
              <a:latin typeface="Traditional Arabic" pitchFamily="18" charset="-78"/>
              <a:cs typeface="+mj-cs"/>
            </a:endParaRPr>
          </a:p>
        </p:txBody>
      </p:sp>
      <p:sp>
        <p:nvSpPr>
          <p:cNvPr id="26626" name="AutoShape 2" descr="نتيجة بحث الصور عن اطفال يتعلمون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6628" name="Picture 4" descr="http://madarisna.info/home/wp-content/uploads/2013/10/35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7262830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40905" cy="854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JO" dirty="0" smtClean="0"/>
              <a:t>أهَمُّ ما جاء في اتِّفاقِيَّة حقوق الطِّفل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he-IL" sz="4000" b="1" dirty="0">
              <a:latin typeface="Traditional Arabic" pitchFamily="18" charset="-78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64054" y="1396228"/>
            <a:ext cx="8512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600" b="1" dirty="0" smtClean="0">
                <a:latin typeface="Traditional Arabic" pitchFamily="18" charset="-78"/>
                <a:cs typeface="+mj-cs"/>
              </a:rPr>
              <a:t>للأطفال الحقُّ في الْحِفاظِ عَلى سَلامَتِهِمْ وَفي عَدَمِ إِهْمالِهِمِ.</a:t>
            </a:r>
            <a:endParaRPr lang="he-IL" sz="3600" b="1" dirty="0">
              <a:latin typeface="Traditional Arabic" pitchFamily="18" charset="-78"/>
              <a:cs typeface="+mj-cs"/>
            </a:endParaRPr>
          </a:p>
        </p:txBody>
      </p:sp>
      <p:pic>
        <p:nvPicPr>
          <p:cNvPr id="27650" name="Picture 2" descr="http://www.safety4arab.com/site/wp-content/uploads/child-saf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786058"/>
            <a:ext cx="6786610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40905" cy="854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JO" dirty="0" smtClean="0"/>
              <a:t>أهَمُّ ما جاء في اتِّفاقِيَّة حقوق الطِّفل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he-IL" sz="4000" b="1" dirty="0">
              <a:latin typeface="Traditional Arabic" pitchFamily="18" charset="-78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961801" y="1357298"/>
            <a:ext cx="8323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dirty="0" smtClean="0">
                <a:latin typeface="Traditional Arabic" pitchFamily="18" charset="-78"/>
                <a:cs typeface="+mj-cs"/>
              </a:rPr>
              <a:t>      </a:t>
            </a:r>
            <a:r>
              <a:rPr lang="ar-JO" sz="4400" b="1" dirty="0" smtClean="0">
                <a:latin typeface="Traditional Arabic" pitchFamily="18" charset="-78"/>
                <a:cs typeface="+mj-cs"/>
              </a:rPr>
              <a:t>لا يَجوزُ اسْتِخدامُ الأطفالِ في سوقِ الْعَملِ.</a:t>
            </a:r>
            <a:endParaRPr lang="he-IL" sz="4400" b="1" dirty="0">
              <a:latin typeface="Traditional Arabic" pitchFamily="18" charset="-78"/>
              <a:cs typeface="+mj-cs"/>
            </a:endParaRPr>
          </a:p>
        </p:txBody>
      </p:sp>
      <p:pic>
        <p:nvPicPr>
          <p:cNvPr id="28674" name="Picture 2" descr="https://encrypted-tbn0.gstatic.com/images?q=tbn:ANd9GcSuaShIR2IRRU1Ivgy3BAeH-f3sdT8lyNnrmAY-mtWuVN70tgu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3357586" cy="3687070"/>
          </a:xfrm>
          <a:prstGeom prst="rect">
            <a:avLst/>
          </a:prstGeom>
          <a:noFill/>
        </p:spPr>
      </p:pic>
      <p:pic>
        <p:nvPicPr>
          <p:cNvPr id="28676" name="Picture 4" descr="http://www.eljadida24.ma/ar/uploads/1318482917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14620"/>
            <a:ext cx="4400550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40905" cy="854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JO" dirty="0" smtClean="0"/>
              <a:t>أهَمُّ ما جاء في اتِّفاقِيَّة حقوق الطِّفل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he-IL" sz="4000" b="1" dirty="0">
              <a:latin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214422"/>
            <a:ext cx="811350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atin typeface="Traditional Arabic" pitchFamily="18" charset="-78"/>
                <a:cs typeface="+mj-cs"/>
              </a:rPr>
              <a:t>  </a:t>
            </a:r>
            <a:r>
              <a:rPr lang="ar-JO" sz="3600" b="1" dirty="0" smtClean="0">
                <a:latin typeface="Traditional Arabic" pitchFamily="18" charset="-78"/>
                <a:cs typeface="+mj-cs"/>
              </a:rPr>
              <a:t>يَنبَغي السّماحُ للأطفال بِاستِخدامِ لُغَتِهِمْ، وَمُمارَسَةَ شَعائِرِهِمِ الدّينيَّةِ وعاداتِهِم الاجتماعيَّةِ.</a:t>
            </a:r>
            <a:endParaRPr lang="he-IL" sz="3600" b="1" dirty="0">
              <a:latin typeface="Traditional Arabic" pitchFamily="18" charset="-78"/>
              <a:cs typeface="+mj-cs"/>
            </a:endParaRPr>
          </a:p>
        </p:txBody>
      </p:sp>
      <p:pic>
        <p:nvPicPr>
          <p:cNvPr id="29698" name="Picture 2" descr="http://www.awda-dawa.com/App/Upload/articles/3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2924944"/>
            <a:ext cx="5500706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40905" cy="854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JO" dirty="0" smtClean="0"/>
              <a:t>أهَمُّ ما جاء في اتِّفاقِيَّة حقوق الطِّفل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he-IL" sz="4000" b="1" dirty="0">
              <a:latin typeface="Traditional Arabic" pitchFamily="18" charset="-78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380567" y="1142984"/>
            <a:ext cx="66127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b="1" dirty="0" smtClean="0">
                <a:latin typeface="Traditional Arabic" pitchFamily="18" charset="-78"/>
                <a:cs typeface="+mj-cs"/>
              </a:rPr>
              <a:t>للأطفال الحقُّ في التَّعبيرِ عَنْ آرائِهِمْ.</a:t>
            </a:r>
            <a:endParaRPr lang="he-IL" sz="4400" b="1" dirty="0">
              <a:latin typeface="Traditional Arabic" pitchFamily="18" charset="-78"/>
              <a:cs typeface="+mj-cs"/>
            </a:endParaRPr>
          </a:p>
        </p:txBody>
      </p:sp>
      <p:pic>
        <p:nvPicPr>
          <p:cNvPr id="30722" name="Picture 2" descr="http://akhawat.islamway.net/forum/uploads/imgs/akhawat_islamway_1426303181_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92896"/>
            <a:ext cx="5000660" cy="4152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35729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he-IL" sz="4000" b="1" dirty="0">
              <a:latin typeface="Traditional Arabic" pitchFamily="18" charset="-78"/>
            </a:endParaRPr>
          </a:p>
        </p:txBody>
      </p:sp>
      <p:pic>
        <p:nvPicPr>
          <p:cNvPr id="31746" name="Picture 2" descr="http://primena.org/admin/Upload/Component/1067858_129660826015161599935_Originaljpg2_1385026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ar-SY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اتفاقيَّةُ حُقوق الطِّفل</a:t>
            </a:r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920" y="2132856"/>
            <a:ext cx="4900618" cy="4525963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ar-SA" sz="4400" b="1" dirty="0" smtClean="0">
                <a:cs typeface="Traditional Arabic" pitchFamily="2" charset="-78"/>
              </a:rPr>
              <a:t>  </a:t>
            </a:r>
            <a:r>
              <a:rPr lang="ar-SY" sz="4400" b="1" dirty="0" smtClean="0">
                <a:cs typeface="Traditional Arabic" pitchFamily="2" charset="-78"/>
              </a:rPr>
              <a:t>جاءت هذه الاتِّفاقيِّة لوضع قوانين تدافع عن الأطفال ضدِّ الاهمال والاساءة ، وهو</a:t>
            </a:r>
            <a:r>
              <a:rPr lang="ar-JO" sz="4400" b="1" dirty="0" smtClean="0">
                <a:cs typeface="Traditional Arabic" pitchFamily="2" charset="-78"/>
              </a:rPr>
              <a:t> </a:t>
            </a:r>
            <a:r>
              <a:rPr lang="ar-SY" sz="4400" b="1" dirty="0" smtClean="0">
                <a:cs typeface="Traditional Arabic" pitchFamily="2" charset="-78"/>
              </a:rPr>
              <a:t>ما يوجهون</a:t>
            </a:r>
            <a:r>
              <a:rPr lang="ar-SA" sz="4400" b="1" dirty="0" smtClean="0">
                <a:cs typeface="Traditional Arabic" pitchFamily="2" charset="-78"/>
              </a:rPr>
              <a:t>ه</a:t>
            </a:r>
            <a:r>
              <a:rPr lang="ar-JO" sz="4400" b="1" dirty="0" smtClean="0">
                <a:cs typeface="Traditional Arabic" pitchFamily="2" charset="-78"/>
              </a:rPr>
              <a:t> </a:t>
            </a:r>
            <a:r>
              <a:rPr lang="ar-SY" sz="4400" b="1" dirty="0" smtClean="0">
                <a:cs typeface="Traditional Arabic" pitchFamily="2" charset="-78"/>
              </a:rPr>
              <a:t>بصورة</a:t>
            </a:r>
            <a:r>
              <a:rPr lang="ar-JO" sz="4400" b="1" dirty="0" smtClean="0">
                <a:cs typeface="Traditional Arabic" pitchFamily="2" charset="-78"/>
              </a:rPr>
              <a:t>ٍ</a:t>
            </a:r>
            <a:r>
              <a:rPr lang="ar-SY" sz="4400" b="1" dirty="0" smtClean="0">
                <a:cs typeface="Traditional Arabic" pitchFamily="2" charset="-78"/>
              </a:rPr>
              <a:t> يومية</a:t>
            </a:r>
            <a:r>
              <a:rPr lang="ar-JO" sz="4400" b="1" dirty="0" smtClean="0">
                <a:cs typeface="Traditional Arabic" pitchFamily="2" charset="-78"/>
              </a:rPr>
              <a:t>ٍ</a:t>
            </a:r>
            <a:r>
              <a:rPr lang="ar-SY" sz="4400" b="1" dirty="0" smtClean="0">
                <a:cs typeface="Traditional Arabic" pitchFamily="2" charset="-78"/>
              </a:rPr>
              <a:t> في جميع</a:t>
            </a:r>
            <a:r>
              <a:rPr lang="ar-JO" sz="4400" b="1" dirty="0" smtClean="0">
                <a:cs typeface="Traditional Arabic" pitchFamily="2" charset="-78"/>
              </a:rPr>
              <a:t>ِ</a:t>
            </a:r>
            <a:r>
              <a:rPr lang="ar-SY" sz="4400" b="1" dirty="0" smtClean="0">
                <a:cs typeface="Traditional Arabic" pitchFamily="2" charset="-78"/>
              </a:rPr>
              <a:t> البلدان</a:t>
            </a:r>
            <a:r>
              <a:rPr lang="ar-JO" sz="4400" b="1" dirty="0" smtClean="0">
                <a:cs typeface="Traditional Arabic" pitchFamily="2" charset="-78"/>
              </a:rPr>
              <a:t>ِ.</a:t>
            </a:r>
            <a:r>
              <a:rPr lang="ar-SY" sz="4400" b="1" dirty="0" smtClean="0">
                <a:cs typeface="Traditional Arabic" pitchFamily="2" charset="-78"/>
              </a:rPr>
              <a:t> </a:t>
            </a:r>
            <a:endParaRPr lang="en-US" sz="4400" b="1" dirty="0" smtClean="0">
              <a:cs typeface="Traditional Arabic" pitchFamily="2" charset="-78"/>
            </a:endParaRPr>
          </a:p>
        </p:txBody>
      </p:sp>
      <p:pic>
        <p:nvPicPr>
          <p:cNvPr id="11268" name="Picture 4" descr="منع العنف ضد الاطفا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3279778" cy="42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18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ar-SY" b="1" dirty="0" smtClean="0">
                <a:cs typeface="Traditional Arabic" pitchFamily="2" charset="-78"/>
              </a:rPr>
              <a:t>الحق في التَّملُّك</a:t>
            </a:r>
            <a:r>
              <a:rPr lang="ar-JO" b="1" dirty="0" smtClean="0">
                <a:cs typeface="Traditional Arabic" pitchFamily="2" charset="-78"/>
              </a:rPr>
              <a:t> </a:t>
            </a:r>
            <a:r>
              <a:rPr lang="ar-SY" b="1" dirty="0" smtClean="0">
                <a:cs typeface="Traditional Arabic" pitchFamily="2" charset="-78"/>
              </a:rPr>
              <a:t>،</a:t>
            </a:r>
            <a:r>
              <a:rPr lang="ar-JO" b="1" dirty="0" smtClean="0">
                <a:cs typeface="Traditional Arabic" pitchFamily="2" charset="-78"/>
              </a:rPr>
              <a:t> </a:t>
            </a:r>
            <a:r>
              <a:rPr lang="ar-SY" b="1" dirty="0" smtClean="0">
                <a:cs typeface="Traditional Arabic" pitchFamily="2" charset="-78"/>
              </a:rPr>
              <a:t>في تلقي أشياء او خدمات ٍ مثل الحصول على:</a:t>
            </a:r>
          </a:p>
          <a:p>
            <a:pPr eaLnBrk="1" hangingPunct="1">
              <a:defRPr/>
            </a:pPr>
            <a:r>
              <a:rPr lang="ar-SY" b="1" dirty="0" smtClean="0">
                <a:cs typeface="Traditional Arabic" pitchFamily="2" charset="-78"/>
              </a:rPr>
              <a:t> الاسم والهوية</a:t>
            </a:r>
          </a:p>
          <a:p>
            <a:pPr eaLnBrk="1" hangingPunct="1">
              <a:defRPr/>
            </a:pPr>
            <a:r>
              <a:rPr lang="ar-SY" b="1" dirty="0" smtClean="0">
                <a:cs typeface="Traditional Arabic" pitchFamily="2" charset="-78"/>
              </a:rPr>
              <a:t> الرِّعاية الصحِّيِّة</a:t>
            </a:r>
          </a:p>
          <a:p>
            <a:pPr eaLnBrk="1" hangingPunct="1">
              <a:defRPr/>
            </a:pPr>
            <a:r>
              <a:rPr lang="ar-SY" b="1" dirty="0" smtClean="0">
                <a:cs typeface="Traditional Arabic" pitchFamily="2" charset="-78"/>
              </a:rPr>
              <a:t>  التَّعليم </a:t>
            </a:r>
          </a:p>
          <a:p>
            <a:pPr eaLnBrk="1" hangingPunct="1">
              <a:defRPr/>
            </a:pPr>
            <a:r>
              <a:rPr lang="ar-SY" b="1" dirty="0" smtClean="0">
                <a:cs typeface="Traditional Arabic" pitchFamily="2" charset="-78"/>
              </a:rPr>
              <a:t>الرّاحة</a:t>
            </a:r>
            <a:r>
              <a:rPr lang="ar-JO" b="1" dirty="0" smtClean="0">
                <a:cs typeface="Traditional Arabic" pitchFamily="2" charset="-78"/>
              </a:rPr>
              <a:t> </a:t>
            </a:r>
            <a:r>
              <a:rPr lang="ar-SY" b="1" dirty="0" smtClean="0">
                <a:cs typeface="Traditional Arabic" pitchFamily="2" charset="-78"/>
              </a:rPr>
              <a:t>واللَّعب</a:t>
            </a:r>
          </a:p>
          <a:p>
            <a:pPr eaLnBrk="1" hangingPunct="1">
              <a:defRPr/>
            </a:pPr>
            <a:r>
              <a:rPr lang="ar-SY" b="1" dirty="0" smtClean="0">
                <a:cs typeface="Traditional Arabic" pitchFamily="2" charset="-78"/>
              </a:rPr>
              <a:t>رعاية المعاقين والأيتام.</a:t>
            </a:r>
          </a:p>
          <a:p>
            <a:pPr eaLnBrk="1" hangingPunct="1">
              <a:defRPr/>
            </a:pPr>
            <a:endParaRPr lang="en-US" dirty="0" smtClean="0">
              <a:cs typeface="Traditional Arabic" pitchFamily="2" charset="-78"/>
            </a:endParaRPr>
          </a:p>
        </p:txBody>
      </p:sp>
      <p:pic>
        <p:nvPicPr>
          <p:cNvPr id="12292" name="Picture 5" descr="Environmental-Impacts-Of-Medical-Tou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7709"/>
            <a:ext cx="2232025" cy="1169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eacher\Desktop\תיקיה חדשה (3)\IMG_2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102696"/>
            <a:ext cx="3456384" cy="25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cher\Desktop\תיקיה חדשה (3)\IMG_2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8580"/>
            <a:ext cx="1841087" cy="24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490758" y="13905"/>
            <a:ext cx="7653536" cy="1143000"/>
          </a:xfrm>
        </p:spPr>
        <p:txBody>
          <a:bodyPr/>
          <a:lstStyle/>
          <a:p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نستَطيع تقسيم حقوق الطفل إلى ثلاثة أقسام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7768" y="1268760"/>
            <a:ext cx="165141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 </a:t>
            </a:r>
            <a:r>
              <a:rPr lang="ar-JO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التَّمتع</a:t>
            </a:r>
            <a:endParaRPr lang="he-I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207790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ar-SY" b="1" dirty="0" smtClean="0">
                <a:cs typeface="Traditional Arabic" pitchFamily="2" charset="-78"/>
              </a:rPr>
              <a:t>الحق في الحماية من الافعال الاعمال المؤذية مثل : الانفصال عن الوالدين، الاساءة الجسدية او النفسية ، او التشغيل في سوق العمل.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ar-SY" dirty="0" smtClean="0">
              <a:cs typeface="Traditional Arabic" pitchFamily="2" charset="-78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700338" y="333375"/>
            <a:ext cx="4968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2. </a:t>
            </a:r>
            <a:r>
              <a:rPr lang="ar-SY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الحماية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12587"/>
            <a:ext cx="2664296" cy="327750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58" y="4005064"/>
            <a:ext cx="2559238" cy="219363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54464"/>
            <a:ext cx="2553303" cy="157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828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ar-S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3. </a:t>
            </a:r>
            <a:r>
              <a:rPr lang="ar-SY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المشاركة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5898"/>
            <a:ext cx="8686800" cy="290892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ar-SY" sz="3600" b="1" dirty="0" smtClean="0">
                <a:cs typeface="Traditional Arabic" pitchFamily="2" charset="-78"/>
              </a:rPr>
              <a:t>حق الطّفل في ان يسمع رأيه لدى اتخاذ قرارات تؤثر على حياته . ومع تطور قدراته، ينبغي للطفل أن يحصل غلى فرص للمشاركة في نشاطات مجتمعة التي تحضِّره ليندمج في حياة الكبار ،مثل حرية القول ، </a:t>
            </a:r>
            <a:r>
              <a:rPr lang="ar-SA" sz="3600" b="1" dirty="0" smtClean="0">
                <a:cs typeface="Traditional Arabic" pitchFamily="2" charset="-78"/>
              </a:rPr>
              <a:t>إ</a:t>
            </a:r>
            <a:r>
              <a:rPr lang="ar-SY" sz="3600" b="1" dirty="0" smtClean="0">
                <a:cs typeface="Traditional Arabic" pitchFamily="2" charset="-78"/>
              </a:rPr>
              <a:t>بداء الرّ</a:t>
            </a:r>
            <a:r>
              <a:rPr lang="ar-SA" sz="3600" b="1" dirty="0" smtClean="0">
                <a:cs typeface="Traditional Arabic" pitchFamily="2" charset="-78"/>
              </a:rPr>
              <a:t>ا</a:t>
            </a:r>
            <a:r>
              <a:rPr lang="ar-SY" sz="3600" b="1" dirty="0" smtClean="0">
                <a:cs typeface="Traditional Arabic" pitchFamily="2" charset="-78"/>
              </a:rPr>
              <a:t>ي، والقيام بنشاطات ثقا</a:t>
            </a:r>
            <a:r>
              <a:rPr lang="ar-SA" sz="3600" b="1" dirty="0" smtClean="0">
                <a:cs typeface="Traditional Arabic" pitchFamily="2" charset="-78"/>
              </a:rPr>
              <a:t>ف</a:t>
            </a:r>
            <a:r>
              <a:rPr lang="ar-SY" sz="3600" b="1" dirty="0" err="1" smtClean="0">
                <a:cs typeface="Traditional Arabic" pitchFamily="2" charset="-78"/>
              </a:rPr>
              <a:t>ية</a:t>
            </a:r>
            <a:r>
              <a:rPr lang="ar-SY" sz="3600" b="1" dirty="0" smtClean="0">
                <a:cs typeface="Traditional Arabic" pitchFamily="2" charset="-78"/>
              </a:rPr>
              <a:t> ،دينية،ولغويّة</a:t>
            </a:r>
            <a:r>
              <a:rPr lang="ar-SA" sz="3600" b="1" dirty="0" smtClean="0">
                <a:cs typeface="Traditional Arabic" pitchFamily="2" charset="-78"/>
              </a:rPr>
              <a:t>.</a:t>
            </a:r>
            <a:endParaRPr lang="en-US" sz="3600" b="1" dirty="0" smtClean="0">
              <a:cs typeface="Traditional Arabic" pitchFamily="2" charset="-78"/>
            </a:endParaRPr>
          </a:p>
        </p:txBody>
      </p:sp>
      <p:sp>
        <p:nvSpPr>
          <p:cNvPr id="14340" name="AutoShape 5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81450" y="2986088"/>
            <a:ext cx="1181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14341" name="Picture 7" descr="mazrha136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429132"/>
            <a:ext cx="26955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11915852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14818"/>
            <a:ext cx="252095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1107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40905" cy="854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JO" dirty="0" smtClean="0"/>
              <a:t>أهَمُّ ما جاء في اتِّفاقِيَّة حقوق الطِّفل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58970" y="1357298"/>
            <a:ext cx="853470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JO" sz="3600" b="1" dirty="0" smtClean="0">
                <a:latin typeface="Traditional Arabic" pitchFamily="18" charset="-78"/>
                <a:cs typeface="+mj-cs"/>
              </a:rPr>
              <a:t>للأطفال الحقُّ في ال</a:t>
            </a:r>
            <a:r>
              <a:rPr lang="ar-SA" sz="3600" b="1" dirty="0" smtClean="0">
                <a:latin typeface="Traditional Arabic" pitchFamily="18" charset="-78"/>
                <a:cs typeface="+mj-cs"/>
              </a:rPr>
              <a:t>حص</a:t>
            </a:r>
            <a:r>
              <a:rPr lang="ar-JO" sz="3600" b="1" dirty="0" smtClean="0">
                <a:latin typeface="Traditional Arabic" pitchFamily="18" charset="-78"/>
                <a:cs typeface="+mj-cs"/>
              </a:rPr>
              <a:t>ول على غذاء كافٍ ومياهٍ نظيفةٍ.</a:t>
            </a:r>
            <a:endParaRPr lang="he-IL" sz="3600" b="1" dirty="0">
              <a:latin typeface="Traditional Arabic" pitchFamily="18" charset="-78"/>
              <a:cs typeface="+mj-cs"/>
            </a:endParaRPr>
          </a:p>
        </p:txBody>
      </p:sp>
      <p:pic>
        <p:nvPicPr>
          <p:cNvPr id="1026" name="Picture 2" descr="http://3.bp.blogspot.com/-kUP4AiURbFA/VG4nrkeUY1I/AAAAAAAAD1E/AWP_ir2NBok/s1600/%D9%8A%D9%8F%D8%B5%D8%A7%D8%A8%2B%D8%A7%D9%84%D8%B7%D9%81%D9%84%2B%D8%A8%D9%86%D8%B2%D9%84%D8%A9%2B%D8%A7%D9%84%D8%A8%D8%B1%D8%AF%2B%D8%B3%D8%AA%2B%D9%85%D8%B1%D8%A7%D8%AA%2B%D8%B3%D9%86%D9%88%D9%8A%D8%A7%2B-%2B(%D8%A3%D8%B1%D8%B4%D9%8A%D9%81%D9%8A%D8%A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4572032" cy="3810000"/>
          </a:xfrm>
          <a:prstGeom prst="rect">
            <a:avLst/>
          </a:prstGeom>
          <a:noFill/>
        </p:spPr>
      </p:pic>
      <p:pic>
        <p:nvPicPr>
          <p:cNvPr id="1028" name="Picture 4" descr="http://www.albabelyia.net/wp-content/uploads/2013/05/alalam_635036515357389010_25f_4x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643182"/>
            <a:ext cx="3814721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40905" cy="854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JO" dirty="0" smtClean="0"/>
              <a:t>أهَمُّ ما جاء في اتِّفاقِيَّة حقوق الطِّفل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he-IL" sz="4000" b="1" dirty="0">
              <a:latin typeface="Traditional Arabic" pitchFamily="18" charset="-78"/>
            </a:endParaRPr>
          </a:p>
        </p:txBody>
      </p:sp>
      <p:pic>
        <p:nvPicPr>
          <p:cNvPr id="22530" name="Picture 2" descr="http://www.algardenia.com/images/Anwaae/Dr.Ki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3929058" cy="3433767"/>
          </a:xfrm>
          <a:prstGeom prst="rect">
            <a:avLst/>
          </a:prstGeom>
          <a:noFill/>
        </p:spPr>
      </p:pic>
      <p:sp>
        <p:nvSpPr>
          <p:cNvPr id="7" name="מלבן 6"/>
          <p:cNvSpPr/>
          <p:nvPr/>
        </p:nvSpPr>
        <p:spPr>
          <a:xfrm>
            <a:off x="43433" y="1357298"/>
            <a:ext cx="9100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atin typeface="Traditional Arabic" pitchFamily="18" charset="-78"/>
                <a:cs typeface="+mj-cs"/>
              </a:rPr>
              <a:t> </a:t>
            </a:r>
            <a:r>
              <a:rPr lang="ar-JO" sz="4400" b="1" dirty="0" smtClean="0">
                <a:latin typeface="Traditional Arabic" pitchFamily="18" charset="-78"/>
                <a:cs typeface="+mj-cs"/>
              </a:rPr>
              <a:t>للأطفال الحقُّ في الحصول على الرِّعاية الصِّحيَّةِ.</a:t>
            </a:r>
            <a:endParaRPr lang="he-IL" sz="4400" b="1" dirty="0">
              <a:latin typeface="Traditional Arabic" pitchFamily="18" charset="-78"/>
              <a:cs typeface="+mj-cs"/>
            </a:endParaRPr>
          </a:p>
        </p:txBody>
      </p:sp>
      <p:pic>
        <p:nvPicPr>
          <p:cNvPr id="22532" name="Picture 4" descr="http://www.newcairoeg.net/wp-content/uploads/2015/07/%D8%A7%D9%84%D8%B1%D8%B9%D8%A7%D9%8A%D8%A9-%D8%A7%D9%84%D8%B5%D8%AD%D9%8A%D8%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6"/>
            <a:ext cx="381000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40905" cy="854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JO" dirty="0" smtClean="0"/>
              <a:t>أهَمُّ ما جاء في اتِّفاقِيَّة حقوق الطِّفل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he-IL" sz="4000" b="1" dirty="0">
              <a:latin typeface="Traditional Arabic" pitchFamily="18" charset="-78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-240297" y="1214422"/>
            <a:ext cx="9384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latin typeface="Traditional Arabic" pitchFamily="18" charset="-78"/>
                <a:cs typeface="+mj-cs"/>
              </a:rPr>
              <a:t> </a:t>
            </a:r>
            <a:r>
              <a:rPr lang="ar-JO" sz="3200" b="1" dirty="0" smtClean="0">
                <a:latin typeface="Traditional Arabic" pitchFamily="18" charset="-78"/>
                <a:cs typeface="+mj-cs"/>
              </a:rPr>
              <a:t>للأطفال الْمُعاقينَ الحقُّ في الحصول على رِعايَةٍ خاصّةٍ وَتَدْريبٍ مُلائِمٍ.</a:t>
            </a:r>
            <a:endParaRPr lang="he-IL" sz="3200" b="1" dirty="0">
              <a:latin typeface="Traditional Arabic" pitchFamily="18" charset="-78"/>
              <a:cs typeface="+mj-cs"/>
            </a:endParaRPr>
          </a:p>
        </p:txBody>
      </p:sp>
      <p:pic>
        <p:nvPicPr>
          <p:cNvPr id="24578" name="Picture 2" descr="http://up60.s-oman.net/214657ro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4315047" cy="3857652"/>
          </a:xfrm>
          <a:prstGeom prst="rect">
            <a:avLst/>
          </a:prstGeom>
          <a:noFill/>
        </p:spPr>
      </p:pic>
      <p:pic>
        <p:nvPicPr>
          <p:cNvPr id="24580" name="Picture 4" descr="http://shakirycharity.org/admin1/uploads_E/1229082377/1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4053125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40905" cy="854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JO" dirty="0" smtClean="0"/>
              <a:t>أهَمُّ ما جاء في اتِّفاقِيَّة حقوق الطِّفل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he-IL" sz="4000" b="1" dirty="0">
              <a:latin typeface="Traditional Arabic" pitchFamily="18" charset="-78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062260" y="1428736"/>
            <a:ext cx="5399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latin typeface="Traditional Arabic" pitchFamily="18" charset="-78"/>
                <a:cs typeface="+mj-cs"/>
              </a:rPr>
              <a:t>    </a:t>
            </a:r>
            <a:r>
              <a:rPr lang="ar-JO" sz="4800" b="1" dirty="0" smtClean="0">
                <a:latin typeface="Traditional Arabic" pitchFamily="18" charset="-78"/>
                <a:cs typeface="+mj-cs"/>
              </a:rPr>
              <a:t>للأطفال الحقُّ في اللَّعِبِ.</a:t>
            </a:r>
            <a:endParaRPr lang="he-IL" sz="4800" b="1" dirty="0">
              <a:latin typeface="Traditional Arabic" pitchFamily="18" charset="-78"/>
              <a:cs typeface="+mj-cs"/>
            </a:endParaRPr>
          </a:p>
        </p:txBody>
      </p:sp>
      <p:pic>
        <p:nvPicPr>
          <p:cNvPr id="25602" name="Picture 2" descr="http://www.iraqni.com/up/uploads/1406199271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643182"/>
            <a:ext cx="4048125" cy="3714776"/>
          </a:xfrm>
          <a:prstGeom prst="rect">
            <a:avLst/>
          </a:prstGeom>
          <a:noFill/>
        </p:spPr>
      </p:pic>
      <p:sp>
        <p:nvSpPr>
          <p:cNvPr id="25604" name="AutoShape 4" descr="نتيجة بحث الصور عن اطفال يلعبون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606" name="AutoShape 6" descr="نتيجة بحث الصور عن اطفال يلعبون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5608" name="Picture 8" descr="http://4.bp.blogspot.com/-l6CtnirbaLg/UfkDZQzmQFI/AAAAAAAAArk/9pIMP4sCqbs/s1600/%D8%B5%D9%88%D8%B1%D8%A9+%D8%A7%D8%B7%D9%81%D8%A7%D9%84+%D9%8A%D9%84%D8%B9%D8%A8%D9%88%D9%86+%D8%A8%D8%A7%D9%84%D8%A3%D9%84%D8%B9%D8%A7%D8%A8+%D8%A7%D9%84%D8%AA%D8%B1%D9%83%D9%8A%D8%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4286250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320</Words>
  <Application>Microsoft Office PowerPoint</Application>
  <PresentationFormat>‫הצגה על המסך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ערכת נושא Office</vt:lpstr>
      <vt:lpstr>مدرسة الغزالي الابتدائية على اسم الشيخ أحمد الطوري -رهط</vt:lpstr>
      <vt:lpstr>اتفاقيَّةُ حُقوق الطِّفل</vt:lpstr>
      <vt:lpstr>نستَطيع تقسيم حقوق الطفل إلى ثلاثة أقسام</vt:lpstr>
      <vt:lpstr>מצגת של PowerPoint</vt:lpstr>
      <vt:lpstr>3. المشاركة</vt:lpstr>
      <vt:lpstr>أهَمُّ ما جاء في اتِّفاقِيَّة حقوق الطِّفل</vt:lpstr>
      <vt:lpstr>أهَمُّ ما جاء في اتِّفاقِيَّة حقوق الطِّفل</vt:lpstr>
      <vt:lpstr>أهَمُّ ما جاء في اتِّفاقِيَّة حقوق الطِّفل</vt:lpstr>
      <vt:lpstr>أهَمُّ ما جاء في اتِّفاقِيَّة حقوق الطِّفل</vt:lpstr>
      <vt:lpstr>أهَمُّ ما جاء في اتِّفاقِيَّة حقوق الطِّفل</vt:lpstr>
      <vt:lpstr>أهَمُّ ما جاء في اتِّفاقِيَّة حقوق الطِّفل</vt:lpstr>
      <vt:lpstr>أهَمُّ ما جاء في اتِّفاقِيَّة حقوق الطِّفل</vt:lpstr>
      <vt:lpstr>أهَمُّ ما جاء في اتِّفاقِيَّة حقوق الطِّفل</vt:lpstr>
      <vt:lpstr>أهَمُّ ما جاء في اتِّفاقِيَّة حقوق الطِّفل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مدرسة الشيخ أحمد الطوري الابتدائية -رهط</dc:title>
  <dc:creator>Fantom</dc:creator>
  <cp:lastModifiedBy>user</cp:lastModifiedBy>
  <cp:revision>2</cp:revision>
  <dcterms:created xsi:type="dcterms:W3CDTF">2015-11-17T20:47:25Z</dcterms:created>
  <dcterms:modified xsi:type="dcterms:W3CDTF">2020-11-16T03:49:30Z</dcterms:modified>
</cp:coreProperties>
</file>