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2" r:id="rId2"/>
    <p:sldId id="263" r:id="rId3"/>
    <p:sldId id="264" r:id="rId4"/>
    <p:sldId id="275" r:id="rId5"/>
    <p:sldId id="256" r:id="rId6"/>
    <p:sldId id="257" r:id="rId7"/>
    <p:sldId id="258" r:id="rId8"/>
    <p:sldId id="259" r:id="rId9"/>
    <p:sldId id="260" r:id="rId10"/>
    <p:sldId id="261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FF3399"/>
    <a:srgbClr val="FFFFCC"/>
    <a:srgbClr val="FDF9F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587" autoAdjust="0"/>
    <p:restoredTop sz="94660"/>
  </p:normalViewPr>
  <p:slideViewPr>
    <p:cSldViewPr>
      <p:cViewPr>
        <p:scale>
          <a:sx n="65" d="100"/>
          <a:sy n="65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949D6-90DA-44CF-854D-C05E8546818F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851A-388B-40ED-9FBD-066BC56EC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751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949D6-90DA-44CF-854D-C05E8546818F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851A-388B-40ED-9FBD-066BC56EC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61542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949D6-90DA-44CF-854D-C05E8546818F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851A-388B-40ED-9FBD-066BC56EC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09233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949D6-90DA-44CF-854D-C05E8546818F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851A-388B-40ED-9FBD-066BC56EC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38823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949D6-90DA-44CF-854D-C05E8546818F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851A-388B-40ED-9FBD-066BC56EC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483597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949D6-90DA-44CF-854D-C05E8546818F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851A-388B-40ED-9FBD-066BC56EC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072115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949D6-90DA-44CF-854D-C05E8546818F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851A-388B-40ED-9FBD-066BC56EC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912011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949D6-90DA-44CF-854D-C05E8546818F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851A-388B-40ED-9FBD-066BC56EC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12618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949D6-90DA-44CF-854D-C05E8546818F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851A-388B-40ED-9FBD-066BC56EC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678776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949D6-90DA-44CF-854D-C05E8546818F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851A-388B-40ED-9FBD-066BC56EC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03567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949D6-90DA-44CF-854D-C05E8546818F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851A-388B-40ED-9FBD-066BC56EC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4264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949D6-90DA-44CF-854D-C05E8546818F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5851A-388B-40ED-9FBD-066BC56EC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026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microsoft.com/office/2007/relationships/hdphoto" Target="../media/hdphoto7.wdp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microsoft.com/office/2007/relationships/hdphoto" Target="../media/hdphoto9.wdp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microsoft.com/office/2007/relationships/hdphoto" Target="../media/hdphoto10.wdp"/><Relationship Id="rId12" Type="http://schemas.openxmlformats.org/officeDocument/2006/relationships/slide" Target="slide1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microsoft.com/office/2007/relationships/hdphoto" Target="../media/hdphoto12.wdp"/><Relationship Id="rId5" Type="http://schemas.microsoft.com/office/2007/relationships/hdphoto" Target="../media/hdphoto9.wdp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microsoft.com/office/2007/relationships/hdphoto" Target="../media/hdphoto10.wdp"/><Relationship Id="rId12" Type="http://schemas.openxmlformats.org/officeDocument/2006/relationships/slide" Target="slide1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microsoft.com/office/2007/relationships/hdphoto" Target="../media/hdphoto11.wdp"/><Relationship Id="rId5" Type="http://schemas.microsoft.com/office/2007/relationships/hdphoto" Target="../media/hdphoto9.wdp"/><Relationship Id="rId10" Type="http://schemas.openxmlformats.org/officeDocument/2006/relationships/image" Target="../media/image18.png"/><Relationship Id="rId4" Type="http://schemas.openxmlformats.org/officeDocument/2006/relationships/image" Target="../media/image16.png"/><Relationship Id="rId9" Type="http://schemas.microsoft.com/office/2007/relationships/hdphoto" Target="../media/hdphoto13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.wav"/><Relationship Id="rId7" Type="http://schemas.microsoft.com/office/2007/relationships/hdphoto" Target="../media/hdphoto10.wdp"/><Relationship Id="rId12" Type="http://schemas.openxmlformats.org/officeDocument/2006/relationships/slide" Target="slide17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microsoft.com/office/2007/relationships/hdphoto" Target="../media/hdphoto11.wdp"/><Relationship Id="rId5" Type="http://schemas.microsoft.com/office/2007/relationships/hdphoto" Target="../media/hdphoto9.wdp"/><Relationship Id="rId10" Type="http://schemas.openxmlformats.org/officeDocument/2006/relationships/image" Target="../media/image18.png"/><Relationship Id="rId4" Type="http://schemas.openxmlformats.org/officeDocument/2006/relationships/image" Target="../media/image16.png"/><Relationship Id="rId9" Type="http://schemas.microsoft.com/office/2007/relationships/hdphoto" Target="../media/hdphoto13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microsoft.com/office/2007/relationships/hdphoto" Target="../media/hdphoto10.wdp"/><Relationship Id="rId12" Type="http://schemas.openxmlformats.org/officeDocument/2006/relationships/slide" Target="slide1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microsoft.com/office/2007/relationships/hdphoto" Target="../media/hdphoto11.wdp"/><Relationship Id="rId5" Type="http://schemas.microsoft.com/office/2007/relationships/hdphoto" Target="../media/hdphoto9.wdp"/><Relationship Id="rId10" Type="http://schemas.openxmlformats.org/officeDocument/2006/relationships/image" Target="../media/image18.png"/><Relationship Id="rId4" Type="http://schemas.openxmlformats.org/officeDocument/2006/relationships/image" Target="../media/image16.png"/><Relationship Id="rId9" Type="http://schemas.microsoft.com/office/2007/relationships/hdphoto" Target="../media/hdphoto13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.wav"/><Relationship Id="rId7" Type="http://schemas.microsoft.com/office/2007/relationships/hdphoto" Target="../media/hdphoto10.wdp"/><Relationship Id="rId12" Type="http://schemas.openxmlformats.org/officeDocument/2006/relationships/slide" Target="slide19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microsoft.com/office/2007/relationships/hdphoto" Target="../media/hdphoto11.wdp"/><Relationship Id="rId5" Type="http://schemas.microsoft.com/office/2007/relationships/hdphoto" Target="../media/hdphoto9.wdp"/><Relationship Id="rId10" Type="http://schemas.openxmlformats.org/officeDocument/2006/relationships/image" Target="../media/image18.png"/><Relationship Id="rId4" Type="http://schemas.openxmlformats.org/officeDocument/2006/relationships/image" Target="../media/image16.png"/><Relationship Id="rId9" Type="http://schemas.microsoft.com/office/2007/relationships/hdphoto" Target="../media/hdphoto1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ites.google.com/site/gate4arabic1/home/files/%D9%84%D9%8E%D9%88%D9%91%D9%90%D9%86.pdf?attredirects=0&amp;d=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hyperlink" Target="http://www.kidopo.com/coloring-pages/seasons/summer/sand-build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0.xml"/><Relationship Id="rId5" Type="http://schemas.openxmlformats.org/officeDocument/2006/relationships/slide" Target="slide9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ites.google.com/site/gate4arabic1/home/files/%D8%A7%D9%8E%D9%84%D9%82%D8%B5%D9%8A%D8%AF%D8%A9.pdf?attredirects=0&amp;d=1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s://sites.google.com/site/gate4arabic1/home/files/%D8%A7%D9%84%D8%A3%D8%B3%D8%A6%D9%84%D8%A9.docx?attredirects=0&amp;d=1" TargetMode="External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11.pn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05"/>
          <p:cNvSpPr/>
          <p:nvPr/>
        </p:nvSpPr>
        <p:spPr>
          <a:xfrm>
            <a:off x="2286000" y="334936"/>
            <a:ext cx="4572000" cy="954107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ctr"/>
            <a:r>
              <a:rPr lang="ar-JO" sz="2800" b="1" kern="1400" dirty="0">
                <a:ln w="508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دولة إسرائيل</a:t>
            </a:r>
          </a:p>
          <a:p>
            <a:pPr lvl="0" algn="ctr"/>
            <a:r>
              <a:rPr lang="ar-JO" sz="2800" b="1" kern="1400" dirty="0">
                <a:ln w="508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وزارة التربية والتعليم</a:t>
            </a:r>
          </a:p>
        </p:txBody>
      </p:sp>
      <p:sp>
        <p:nvSpPr>
          <p:cNvPr id="3" name="מלבן 106"/>
          <p:cNvSpPr/>
          <p:nvPr/>
        </p:nvSpPr>
        <p:spPr>
          <a:xfrm>
            <a:off x="4572000" y="1320463"/>
            <a:ext cx="4572000" cy="954107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JO" sz="2800" b="1" kern="1400" dirty="0">
                <a:ln w="508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السكرتارية التربويّة</a:t>
            </a:r>
          </a:p>
          <a:p>
            <a:pPr algn="ctr"/>
            <a:r>
              <a:rPr lang="ar-JO" sz="2800" b="1" kern="1400" dirty="0">
                <a:ln w="508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قسم التعليم العربيّ</a:t>
            </a:r>
          </a:p>
        </p:txBody>
      </p:sp>
      <p:sp>
        <p:nvSpPr>
          <p:cNvPr id="4" name="מלבן 107"/>
          <p:cNvSpPr/>
          <p:nvPr/>
        </p:nvSpPr>
        <p:spPr>
          <a:xfrm>
            <a:off x="0" y="1331893"/>
            <a:ext cx="4572000" cy="954107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JO" sz="2800" b="1" kern="1400" dirty="0">
                <a:ln w="508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الإدارة التربويّة</a:t>
            </a:r>
          </a:p>
          <a:p>
            <a:pPr algn="ctr"/>
            <a:r>
              <a:rPr lang="ar-JO" sz="2800" b="1" kern="1400" dirty="0">
                <a:ln w="508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قسم التعليم الابتدائيّ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274230"/>
            <a:ext cx="7467600" cy="42027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352800" y="41910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895600" y="4191000"/>
            <a:ext cx="2362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LB" sz="6000" b="1" dirty="0">
                <a:cs typeface="ABO SLMAN Alomar النسخ4" pitchFamily="2" charset="-78"/>
              </a:rPr>
              <a:t>قَلَمي   </a:t>
            </a:r>
            <a:endParaRPr lang="en-US" sz="6000" b="1" dirty="0">
              <a:cs typeface="ABO SLMAN Alomar النسخ4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52600" y="5232063"/>
            <a:ext cx="5334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/>
            <a:r>
              <a:rPr lang="ar-LB" sz="4400" b="1" cap="all" smtClean="0">
                <a:ln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cs typeface="ABO SLMAN Alomar النسخ4" pitchFamily="2" charset="-78"/>
              </a:rPr>
              <a:t>وِحْدَة </a:t>
            </a:r>
            <a:r>
              <a:rPr lang="ar-LB" sz="4400" b="1" cap="all" smtClean="0">
                <a:ln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cs typeface="ABO SLMAN Alomar النسخ4" pitchFamily="2" charset="-78"/>
              </a:rPr>
              <a:t>تَعْليميَّة</a:t>
            </a:r>
            <a:endParaRPr lang="en-US" sz="4400" b="1" cap="all" dirty="0">
              <a:ln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ar-LB" sz="6000" b="1" dirty="0" smtClean="0">
                <a:cs typeface="ABO SLMAN Alomar النسخ4" pitchFamily="2" charset="-78"/>
              </a:rPr>
              <a:t>  </a:t>
            </a:r>
            <a:endParaRPr lang="en-US" sz="6000" b="1" dirty="0">
              <a:cs typeface="ABO SLMAN Alomar النسخ4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86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953000" y="152400"/>
            <a:ext cx="40543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ar-LB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اِضْغَطْ عَلى </a:t>
            </a:r>
            <a:r>
              <a:rPr lang="ar-LB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ٱلإجابَةِ ٱلصَّحيحَةِ</a:t>
            </a:r>
            <a:r>
              <a:rPr lang="ar-LB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89015" y="1427018"/>
            <a:ext cx="433323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ar-LB" sz="44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ماذا رَسَمَ ٱلقَلَمُ </a:t>
            </a:r>
            <a:r>
              <a:rPr lang="ar-LB" sz="4400" b="1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ٱلْأزْرَقِ</a:t>
            </a:r>
            <a:r>
              <a:rPr lang="ar-LB" sz="44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؟</a:t>
            </a:r>
            <a:endParaRPr lang="en-US" sz="4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46340" y="3044279"/>
            <a:ext cx="261802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زَوْرَقًا </a:t>
            </a:r>
            <a:r>
              <a:rPr lang="ar-LB" sz="44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وَسَماءً</a:t>
            </a:r>
            <a:endParaRPr lang="en-US" sz="4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05292" y="4114800"/>
            <a:ext cx="262443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44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شَمْسًا </a:t>
            </a:r>
            <a:r>
              <a:rPr lang="ar-LB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وَسَماءً</a:t>
            </a:r>
            <a:endParaRPr lang="en-US" sz="4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35735" y="5181600"/>
            <a:ext cx="245772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44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زَوْرَقًا </a:t>
            </a:r>
            <a:r>
              <a:rPr lang="ar-LB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وَبَحْرًا</a:t>
            </a:r>
            <a:endParaRPr lang="en-US" sz="4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28600" y="4414276"/>
            <a:ext cx="3816928" cy="769441"/>
            <a:chOff x="761999" y="3813720"/>
            <a:chExt cx="3131127" cy="769441"/>
          </a:xfrm>
        </p:grpSpPr>
        <p:sp>
          <p:nvSpPr>
            <p:cNvPr id="8" name="Rectangle 7"/>
            <p:cNvSpPr/>
            <p:nvPr/>
          </p:nvSpPr>
          <p:spPr>
            <a:xfrm>
              <a:off x="761999" y="3813720"/>
              <a:ext cx="3131127" cy="76944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r" rtl="1"/>
              <a:r>
                <a:rPr lang="ar-LB" sz="4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حاوِل مَرَّةً أُخْرى </a:t>
              </a:r>
              <a:endPara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9" name="Smiley Face 8"/>
            <p:cNvSpPr/>
            <p:nvPr/>
          </p:nvSpPr>
          <p:spPr>
            <a:xfrm>
              <a:off x="838200" y="3889920"/>
              <a:ext cx="533400" cy="529680"/>
            </a:xfrm>
            <a:prstGeom prst="smileyFace">
              <a:avLst>
                <a:gd name="adj" fmla="val -4653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55073" y="3345359"/>
            <a:ext cx="1981200" cy="769441"/>
            <a:chOff x="762000" y="3813720"/>
            <a:chExt cx="1981200" cy="769441"/>
          </a:xfrm>
        </p:grpSpPr>
        <p:sp>
          <p:nvSpPr>
            <p:cNvPr id="12" name="Rectangle 11"/>
            <p:cNvSpPr/>
            <p:nvPr/>
          </p:nvSpPr>
          <p:spPr>
            <a:xfrm>
              <a:off x="762000" y="3813720"/>
              <a:ext cx="1981200" cy="76944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r" rtl="1"/>
              <a:r>
                <a:rPr lang="ar-LB" sz="4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أَحْسَنْتَ </a:t>
              </a:r>
              <a:endPara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3" name="Smiley Face 12"/>
            <p:cNvSpPr/>
            <p:nvPr/>
          </p:nvSpPr>
          <p:spPr>
            <a:xfrm>
              <a:off x="838200" y="3889920"/>
              <a:ext cx="533400" cy="529680"/>
            </a:xfrm>
            <a:prstGeom prst="smileyFac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86855" y="5482679"/>
            <a:ext cx="3816928" cy="769441"/>
            <a:chOff x="761999" y="3813720"/>
            <a:chExt cx="3131127" cy="769441"/>
          </a:xfrm>
        </p:grpSpPr>
        <p:sp>
          <p:nvSpPr>
            <p:cNvPr id="15" name="Rectangle 14"/>
            <p:cNvSpPr/>
            <p:nvPr/>
          </p:nvSpPr>
          <p:spPr>
            <a:xfrm>
              <a:off x="761999" y="3813720"/>
              <a:ext cx="3131127" cy="76944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r" rtl="1"/>
              <a:r>
                <a:rPr lang="ar-LB" sz="4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حاوِل مَرَّةً أُخْرى </a:t>
              </a:r>
              <a:endPara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6" name="Smiley Face 15"/>
            <p:cNvSpPr/>
            <p:nvPr/>
          </p:nvSpPr>
          <p:spPr>
            <a:xfrm>
              <a:off x="838200" y="3889920"/>
              <a:ext cx="533400" cy="529680"/>
            </a:xfrm>
            <a:prstGeom prst="smileyFace">
              <a:avLst>
                <a:gd name="adj" fmla="val -4653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49677">
            <a:off x="8058376" y="3388275"/>
            <a:ext cx="755877" cy="14436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49677">
            <a:off x="8023741" y="4418291"/>
            <a:ext cx="755877" cy="14436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49677">
            <a:off x="7972514" y="5575689"/>
            <a:ext cx="755877" cy="144368"/>
          </a:xfrm>
          <a:prstGeom prst="rect">
            <a:avLst/>
          </a:prstGeom>
        </p:spPr>
      </p:pic>
      <p:sp>
        <p:nvSpPr>
          <p:cNvPr id="20" name="Left Arrow 19"/>
          <p:cNvSpPr/>
          <p:nvPr/>
        </p:nvSpPr>
        <p:spPr>
          <a:xfrm>
            <a:off x="228599" y="6252120"/>
            <a:ext cx="1517073" cy="6058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b="1" dirty="0" smtClean="0">
                <a:hlinkClick r:id="rId3" action="ppaction://hlinksldjump"/>
              </a:rPr>
              <a:t>للسؤال التالي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2374259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953000" y="152400"/>
            <a:ext cx="40543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32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اِضْغَطْ عَلى ٱلإجابَةِ ٱلصَّحيحَةِ.</a:t>
            </a:r>
            <a:endParaRPr lang="en-US" sz="32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11271" y="1427018"/>
            <a:ext cx="44887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44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ماذا لَوَّنَ ٱلْقَلَمُ </a:t>
            </a:r>
            <a:r>
              <a:rPr lang="ar-LB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ٱلْأَحْمَر</a:t>
            </a:r>
            <a:r>
              <a:rPr lang="ar-LB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؟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01478" y="5573309"/>
            <a:ext cx="113204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rtl="1"/>
            <a:r>
              <a:rPr lang="ar-LB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الْوَرْد</a:t>
            </a:r>
            <a:endParaRPr lang="en-US" sz="4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30041" y="3345359"/>
            <a:ext cx="15279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l" rtl="1"/>
            <a:r>
              <a:rPr lang="ar-LB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اَلزَّورَق</a:t>
            </a:r>
            <a:endParaRPr lang="en-US" sz="4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71749" y="4467577"/>
            <a:ext cx="141417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 rtl="1"/>
            <a:r>
              <a:rPr lang="ar-LB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اَلسَّماء</a:t>
            </a:r>
            <a:endParaRPr lang="en-US" sz="4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28600" y="4414276"/>
            <a:ext cx="3816928" cy="769441"/>
            <a:chOff x="761999" y="3813720"/>
            <a:chExt cx="3131127" cy="769441"/>
          </a:xfrm>
        </p:grpSpPr>
        <p:sp>
          <p:nvSpPr>
            <p:cNvPr id="8" name="Rectangle 7"/>
            <p:cNvSpPr/>
            <p:nvPr/>
          </p:nvSpPr>
          <p:spPr>
            <a:xfrm>
              <a:off x="761999" y="3813720"/>
              <a:ext cx="3131127" cy="76944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r" rtl="1"/>
              <a:r>
                <a:rPr lang="ar-LB" sz="4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حاوِل مَرَّةً أُخْرى </a:t>
              </a:r>
              <a:endPara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9" name="Smiley Face 8"/>
            <p:cNvSpPr/>
            <p:nvPr/>
          </p:nvSpPr>
          <p:spPr>
            <a:xfrm>
              <a:off x="838200" y="3889920"/>
              <a:ext cx="533400" cy="529680"/>
            </a:xfrm>
            <a:prstGeom prst="smileyFace">
              <a:avLst>
                <a:gd name="adj" fmla="val -4653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55073" y="3345359"/>
            <a:ext cx="1981200" cy="769441"/>
            <a:chOff x="762000" y="3813720"/>
            <a:chExt cx="1981200" cy="769441"/>
          </a:xfrm>
        </p:grpSpPr>
        <p:sp>
          <p:nvSpPr>
            <p:cNvPr id="12" name="Rectangle 11"/>
            <p:cNvSpPr/>
            <p:nvPr/>
          </p:nvSpPr>
          <p:spPr>
            <a:xfrm>
              <a:off x="762000" y="3813720"/>
              <a:ext cx="1981200" cy="76944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r" rtl="1"/>
              <a:r>
                <a:rPr lang="ar-LB" sz="4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أَحْسَنْتَ </a:t>
              </a:r>
              <a:endPara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3" name="Smiley Face 12"/>
            <p:cNvSpPr/>
            <p:nvPr/>
          </p:nvSpPr>
          <p:spPr>
            <a:xfrm>
              <a:off x="838200" y="3889920"/>
              <a:ext cx="533400" cy="529680"/>
            </a:xfrm>
            <a:prstGeom prst="smileyFac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86855" y="5482679"/>
            <a:ext cx="3816928" cy="769441"/>
            <a:chOff x="761999" y="3813720"/>
            <a:chExt cx="3131127" cy="769441"/>
          </a:xfrm>
        </p:grpSpPr>
        <p:sp>
          <p:nvSpPr>
            <p:cNvPr id="15" name="Rectangle 14"/>
            <p:cNvSpPr/>
            <p:nvPr/>
          </p:nvSpPr>
          <p:spPr>
            <a:xfrm>
              <a:off x="761999" y="3813720"/>
              <a:ext cx="3131127" cy="76944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r" rtl="1"/>
              <a:r>
                <a:rPr lang="ar-LB" sz="4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حاوِل مَرَّةً أُخْرى </a:t>
              </a:r>
              <a:endPara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6" name="Smiley Face 15"/>
            <p:cNvSpPr/>
            <p:nvPr/>
          </p:nvSpPr>
          <p:spPr>
            <a:xfrm>
              <a:off x="838200" y="3889920"/>
              <a:ext cx="533400" cy="529680"/>
            </a:xfrm>
            <a:prstGeom prst="smileyFace">
              <a:avLst>
                <a:gd name="adj" fmla="val -4653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8" b="100000" l="0" r="988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023" y="4518441"/>
            <a:ext cx="368011" cy="5715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58" b="100000" l="0" r="988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023" y="3421559"/>
            <a:ext cx="368011" cy="5715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58" b="100000" l="0" r="988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022" y="5558879"/>
            <a:ext cx="368011" cy="571500"/>
          </a:xfrm>
          <a:prstGeom prst="rect">
            <a:avLst/>
          </a:prstGeom>
        </p:spPr>
      </p:pic>
      <p:sp>
        <p:nvSpPr>
          <p:cNvPr id="20" name="Left Arrow 19"/>
          <p:cNvSpPr/>
          <p:nvPr/>
        </p:nvSpPr>
        <p:spPr>
          <a:xfrm>
            <a:off x="228599" y="6252120"/>
            <a:ext cx="1517073" cy="6058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b="1" dirty="0" smtClean="0">
                <a:hlinkClick r:id="rId6" action="ppaction://hlinksldjump"/>
              </a:rPr>
              <a:t>للسؤال التالي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7052304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953000" y="152400"/>
            <a:ext cx="40543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32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اِضْغَطْ عَلى ٱلإجابَةِ ٱلصَّحيحَةِ.</a:t>
            </a:r>
            <a:endParaRPr lang="en-US" sz="32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3886" y="1349514"/>
            <a:ext cx="78967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أَيّ لَوْنْ مِنَ </a:t>
            </a:r>
            <a:r>
              <a:rPr lang="ar-LB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ٱلْأَلوان ٱلتّالِيَة </a:t>
            </a:r>
            <a:r>
              <a:rPr lang="ar-LB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لَمْ يُذكَر في </a:t>
            </a:r>
            <a:r>
              <a:rPr lang="ar-LB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ٱلْقَصيدة</a:t>
            </a:r>
            <a:r>
              <a:rPr lang="ar-LB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؟</a:t>
            </a:r>
            <a:endParaRPr lang="en-US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16685" y="5573309"/>
            <a:ext cx="155523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rtl="1"/>
            <a:r>
              <a:rPr lang="ar-LB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اَلْأَخْضَرُ</a:t>
            </a:r>
            <a:endParaRPr lang="en-US" sz="4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30041" y="3345359"/>
            <a:ext cx="135325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l" rtl="1"/>
            <a:r>
              <a:rPr lang="ar-LB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اَلْأَحْمَرُ</a:t>
            </a:r>
            <a:endParaRPr lang="en-US" sz="4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16685" y="4467577"/>
            <a:ext cx="144302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 rtl="1"/>
            <a:r>
              <a:rPr lang="ar-LB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اَلْأَصْفَرُ</a:t>
            </a:r>
            <a:endParaRPr lang="en-US" sz="4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28600" y="4414276"/>
            <a:ext cx="3816928" cy="769441"/>
            <a:chOff x="761999" y="3813720"/>
            <a:chExt cx="3131127" cy="769441"/>
          </a:xfrm>
        </p:grpSpPr>
        <p:sp>
          <p:nvSpPr>
            <p:cNvPr id="8" name="Rectangle 7"/>
            <p:cNvSpPr/>
            <p:nvPr/>
          </p:nvSpPr>
          <p:spPr>
            <a:xfrm>
              <a:off x="761999" y="3813720"/>
              <a:ext cx="3131127" cy="76944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r" rtl="1"/>
              <a:r>
                <a:rPr lang="ar-LB" sz="4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حاوِل مَرَّةً أُخْرى </a:t>
              </a:r>
              <a:endPara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9" name="Smiley Face 8"/>
            <p:cNvSpPr/>
            <p:nvPr/>
          </p:nvSpPr>
          <p:spPr>
            <a:xfrm>
              <a:off x="838200" y="3889920"/>
              <a:ext cx="533400" cy="529680"/>
            </a:xfrm>
            <a:prstGeom prst="smileyFace">
              <a:avLst>
                <a:gd name="adj" fmla="val -4653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55073" y="3345359"/>
            <a:ext cx="1981200" cy="769441"/>
            <a:chOff x="762000" y="3813720"/>
            <a:chExt cx="1981200" cy="769441"/>
          </a:xfrm>
        </p:grpSpPr>
        <p:sp>
          <p:nvSpPr>
            <p:cNvPr id="12" name="Rectangle 11"/>
            <p:cNvSpPr/>
            <p:nvPr/>
          </p:nvSpPr>
          <p:spPr>
            <a:xfrm>
              <a:off x="762000" y="3813720"/>
              <a:ext cx="1981200" cy="76944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r" rtl="1"/>
              <a:r>
                <a:rPr lang="ar-LB" sz="4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أَحْسَنْتَ </a:t>
              </a:r>
              <a:endPara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3" name="Smiley Face 12"/>
            <p:cNvSpPr/>
            <p:nvPr/>
          </p:nvSpPr>
          <p:spPr>
            <a:xfrm>
              <a:off x="838200" y="3889920"/>
              <a:ext cx="533400" cy="529680"/>
            </a:xfrm>
            <a:prstGeom prst="smileyFac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86855" y="5482679"/>
            <a:ext cx="3816928" cy="769441"/>
            <a:chOff x="761999" y="3813720"/>
            <a:chExt cx="3131127" cy="769441"/>
          </a:xfrm>
        </p:grpSpPr>
        <p:sp>
          <p:nvSpPr>
            <p:cNvPr id="15" name="Rectangle 14"/>
            <p:cNvSpPr/>
            <p:nvPr/>
          </p:nvSpPr>
          <p:spPr>
            <a:xfrm>
              <a:off x="761999" y="3813720"/>
              <a:ext cx="3131127" cy="76944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r" rtl="1"/>
              <a:r>
                <a:rPr lang="ar-LB" sz="4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حاوِل مَرَّةً أُخْرى </a:t>
              </a:r>
              <a:endPara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6" name="Smiley Face 15"/>
            <p:cNvSpPr/>
            <p:nvPr/>
          </p:nvSpPr>
          <p:spPr>
            <a:xfrm>
              <a:off x="838200" y="3889920"/>
              <a:ext cx="533400" cy="529680"/>
            </a:xfrm>
            <a:prstGeom prst="smileyFace">
              <a:avLst>
                <a:gd name="adj" fmla="val -4653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3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768" y="3346449"/>
            <a:ext cx="559832" cy="72470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3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768" y="4512316"/>
            <a:ext cx="559832" cy="724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3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768" y="5622859"/>
            <a:ext cx="559832" cy="724702"/>
          </a:xfrm>
          <a:prstGeom prst="rect">
            <a:avLst/>
          </a:prstGeom>
        </p:spPr>
      </p:pic>
      <p:sp>
        <p:nvSpPr>
          <p:cNvPr id="20" name="Left Arrow 19"/>
          <p:cNvSpPr/>
          <p:nvPr/>
        </p:nvSpPr>
        <p:spPr>
          <a:xfrm>
            <a:off x="228599" y="6252120"/>
            <a:ext cx="1517073" cy="6058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b="1" dirty="0" smtClean="0">
                <a:hlinkClick r:id="rId6" action="ppaction://hlinksldjump"/>
              </a:rPr>
              <a:t>للسؤال التالي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997526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086769" y="306182"/>
            <a:ext cx="196399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32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أَسْئلَة شَفَوِيَّة.</a:t>
            </a:r>
            <a:endParaRPr lang="en-US" sz="32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3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52400"/>
            <a:ext cx="559832" cy="72470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895600" y="1182469"/>
            <a:ext cx="550022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36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حَسْبَ رَأْيِكَ ماذا رَسَمَ </a:t>
            </a:r>
            <a:r>
              <a:rPr lang="ar-LB" sz="36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ٱللَّوْن ٱلْأَصْفَر</a:t>
            </a:r>
            <a:r>
              <a:rPr lang="ar-LB" sz="36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؟</a:t>
            </a:r>
            <a:endParaRPr lang="en-US" sz="36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2000" y="2381071"/>
            <a:ext cx="766107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36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حَسْبَ رَأْيِكَ، هَلْ نَسِيَ </a:t>
            </a:r>
            <a:r>
              <a:rPr lang="ar-LB" sz="36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ٱللَّوْنُ ٱلْأَزْرَقُ </a:t>
            </a:r>
            <a:r>
              <a:rPr lang="ar-LB" sz="36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أَنْ يَرْسُمَ شَيْئًا؟</a:t>
            </a:r>
          </a:p>
          <a:p>
            <a:pPr algn="r" rtl="1"/>
            <a:r>
              <a:rPr lang="ar-LB" sz="36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ما هُوَ ؟</a:t>
            </a:r>
            <a:endParaRPr lang="en-US" sz="36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971800" y="4209871"/>
            <a:ext cx="532068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36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ماذا يُمْكِنُ أَنْ تُلَوِّنَ </a:t>
            </a:r>
            <a:r>
              <a:rPr lang="ar-LB" sz="36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بِٱلْأَلْوانِ ٱلتّالِيَة</a:t>
            </a:r>
            <a:r>
              <a:rPr lang="ar-LB" sz="36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؟</a:t>
            </a:r>
          </a:p>
          <a:p>
            <a:pPr algn="ctr" rtl="1"/>
            <a:endParaRPr lang="en-US" sz="36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010400" y="4953000"/>
            <a:ext cx="130676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3600" b="1" dirty="0" smtClean="0">
                <a:ln w="11430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</a:rPr>
              <a:t>اَلْأَخْضَر</a:t>
            </a:r>
          </a:p>
          <a:p>
            <a:pPr algn="ctr" rtl="1"/>
            <a:endParaRPr lang="en-US" sz="36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778398" y="4953000"/>
            <a:ext cx="130837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3600" b="1" dirty="0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اَلزَّهري</a:t>
            </a:r>
          </a:p>
          <a:p>
            <a:pPr algn="ctr" rtl="1"/>
            <a:endParaRPr lang="en-US" sz="36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124200" y="4971871"/>
            <a:ext cx="90922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3600" b="1" dirty="0" smtClean="0">
                <a:ln w="11430"/>
                <a:solidFill>
                  <a:srgbClr val="9966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اَلْبُنّي</a:t>
            </a:r>
          </a:p>
          <a:p>
            <a:pPr algn="ctr" rtl="1"/>
            <a:endParaRPr lang="en-US" sz="36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90600" y="5087724"/>
            <a:ext cx="121379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36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اَلْأَصْفَر</a:t>
            </a:r>
          </a:p>
          <a:p>
            <a:pPr algn="ctr" rtl="1"/>
            <a:endParaRPr lang="en-US" sz="36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58" b="100000" l="0" r="988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24" y="4238535"/>
            <a:ext cx="368011" cy="5715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58" b="100000" l="0" r="988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952" y="2514600"/>
            <a:ext cx="368011" cy="5715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58" b="100000" l="0" r="988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952" y="1182469"/>
            <a:ext cx="368011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313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438400" y="306182"/>
            <a:ext cx="53944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كَمْ عَدَدُ </a:t>
            </a:r>
            <a:r>
              <a:rPr lang="ar-LB" sz="44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ٱلْمَقاطِع </a:t>
            </a:r>
            <a:r>
              <a:rPr lang="ar-LB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في كُلِّ كَلِمَةٍ؟</a:t>
            </a:r>
            <a:endParaRPr lang="en-US" sz="4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3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52400"/>
            <a:ext cx="559832" cy="72470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200400" y="1828800"/>
            <a:ext cx="2438400" cy="1066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BO SLMAN Alomar النسخ4" pitchFamily="2" charset="-78"/>
              </a:rPr>
              <a:t>قَلَمي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BO SLMAN Alomar النسخ4" pitchFamily="2" charset="-78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6477000" y="3695700"/>
            <a:ext cx="962025" cy="2095500"/>
            <a:chOff x="6477000" y="3695700"/>
            <a:chExt cx="962025" cy="2095500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10000" r="9470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400" y="3695700"/>
              <a:ext cx="809625" cy="1257300"/>
            </a:xfrm>
            <a:prstGeom prst="rect">
              <a:avLst/>
            </a:prstGeom>
          </p:spPr>
        </p:pic>
        <p:sp>
          <p:nvSpPr>
            <p:cNvPr id="47" name="Rounded Rectangle 46"/>
            <p:cNvSpPr/>
            <p:nvPr/>
          </p:nvSpPr>
          <p:spPr>
            <a:xfrm>
              <a:off x="6477000" y="4991100"/>
              <a:ext cx="962025" cy="800100"/>
            </a:xfrm>
            <a:prstGeom prst="roundRect">
              <a:avLst>
                <a:gd name="adj" fmla="val 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LB" sz="4000" dirty="0" smtClean="0">
                  <a:cs typeface="ABO SLMAN Alomar النسخ4" pitchFamily="2" charset="-78"/>
                </a:rPr>
                <a:t>1</a:t>
              </a:r>
              <a:endParaRPr lang="en-US" sz="4000" dirty="0">
                <a:cs typeface="ABO SLMAN Alomar النسخ4" pitchFamily="2" charset="-78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3765404" y="3718214"/>
            <a:ext cx="1207511" cy="2118012"/>
            <a:chOff x="3765404" y="3718214"/>
            <a:chExt cx="1207511" cy="2118012"/>
          </a:xfrm>
        </p:grpSpPr>
        <p:grpSp>
          <p:nvGrpSpPr>
            <p:cNvPr id="40" name="Group 39"/>
            <p:cNvGrpSpPr/>
            <p:nvPr/>
          </p:nvGrpSpPr>
          <p:grpSpPr>
            <a:xfrm>
              <a:off x="3841605" y="3718214"/>
              <a:ext cx="1131310" cy="1310986"/>
              <a:chOff x="3841605" y="3886200"/>
              <a:chExt cx="1131310" cy="1310986"/>
            </a:xfrm>
          </p:grpSpPr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10000" r="9470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41605" y="3886200"/>
                <a:ext cx="809625" cy="1257300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10000" r="9470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63290" y="3939886"/>
                <a:ext cx="809625" cy="1257300"/>
              </a:xfrm>
              <a:prstGeom prst="rect">
                <a:avLst/>
              </a:prstGeom>
            </p:spPr>
          </p:pic>
        </p:grpSp>
        <p:sp>
          <p:nvSpPr>
            <p:cNvPr id="48" name="Rounded Rectangle 47"/>
            <p:cNvSpPr/>
            <p:nvPr/>
          </p:nvSpPr>
          <p:spPr>
            <a:xfrm>
              <a:off x="3765404" y="5036126"/>
              <a:ext cx="962025" cy="800100"/>
            </a:xfrm>
            <a:prstGeom prst="roundRect">
              <a:avLst>
                <a:gd name="adj" fmla="val 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LB" sz="4000" dirty="0" smtClean="0">
                  <a:cs typeface="ABO SLMAN Alomar النسخ4" pitchFamily="2" charset="-78"/>
                </a:rPr>
                <a:t>2</a:t>
              </a:r>
              <a:endParaRPr lang="en-US" sz="4000" dirty="0">
                <a:cs typeface="ABO SLMAN Alomar النسخ4" pitchFamily="2" charset="-78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914400" y="3657600"/>
            <a:ext cx="1536122" cy="2133600"/>
            <a:chOff x="914400" y="3657600"/>
            <a:chExt cx="1536122" cy="2133600"/>
          </a:xfrm>
        </p:grpSpPr>
        <p:grpSp>
          <p:nvGrpSpPr>
            <p:cNvPr id="45" name="Group 44"/>
            <p:cNvGrpSpPr/>
            <p:nvPr/>
          </p:nvGrpSpPr>
          <p:grpSpPr>
            <a:xfrm>
              <a:off x="914400" y="3657600"/>
              <a:ext cx="1536122" cy="1375063"/>
              <a:chOff x="1066800" y="3832514"/>
              <a:chExt cx="1536122" cy="1375063"/>
            </a:xfrm>
          </p:grpSpPr>
          <p:grpSp>
            <p:nvGrpSpPr>
              <p:cNvPr id="41" name="Group 40"/>
              <p:cNvGrpSpPr/>
              <p:nvPr/>
            </p:nvGrpSpPr>
            <p:grpSpPr>
              <a:xfrm>
                <a:off x="1066800" y="3832514"/>
                <a:ext cx="1131310" cy="1310986"/>
                <a:chOff x="3841605" y="3886200"/>
                <a:chExt cx="1131310" cy="1310986"/>
              </a:xfrm>
            </p:grpSpPr>
            <p:pic>
              <p:nvPicPr>
                <p:cNvPr id="42" name="Picture 41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0" b="100000" l="10000" r="94706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41605" y="3886200"/>
                  <a:ext cx="809625" cy="1257300"/>
                </a:xfrm>
                <a:prstGeom prst="rect">
                  <a:avLst/>
                </a:prstGeom>
              </p:spPr>
            </p:pic>
            <p:pic>
              <p:nvPicPr>
                <p:cNvPr id="43" name="Picture 42"/>
                <p:cNvPicPr>
                  <a:picLocks noChangeAspect="1"/>
                </p:cNvPicPr>
                <p:nvPr/>
              </p:nvPicPr>
              <p:blipFill>
                <a:blip r:embed="rId6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0" b="100000" l="10000" r="94706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63290" y="3939886"/>
                  <a:ext cx="809625" cy="1257300"/>
                </a:xfrm>
                <a:prstGeom prst="rect">
                  <a:avLst/>
                </a:prstGeom>
              </p:spPr>
            </p:pic>
          </p:grpSp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10000" r="9470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3297" y="3950277"/>
                <a:ext cx="809625" cy="1257300"/>
              </a:xfrm>
              <a:prstGeom prst="rect">
                <a:avLst/>
              </a:prstGeom>
            </p:spPr>
          </p:pic>
        </p:grpSp>
        <p:sp>
          <p:nvSpPr>
            <p:cNvPr id="49" name="Rounded Rectangle 48"/>
            <p:cNvSpPr/>
            <p:nvPr/>
          </p:nvSpPr>
          <p:spPr>
            <a:xfrm>
              <a:off x="1011382" y="4991100"/>
              <a:ext cx="962025" cy="800100"/>
            </a:xfrm>
            <a:prstGeom prst="roundRect">
              <a:avLst>
                <a:gd name="adj" fmla="val 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LB" sz="4000" dirty="0" smtClean="0">
                  <a:cs typeface="ABO SLMAN Alomar النسخ4" pitchFamily="2" charset="-78"/>
                </a:rPr>
                <a:t>3</a:t>
              </a:r>
              <a:endParaRPr lang="en-US" sz="4000" dirty="0">
                <a:cs typeface="ABO SLMAN Alomar النسخ4" pitchFamily="2" charset="-78"/>
              </a:endParaRPr>
            </a:p>
          </p:txBody>
        </p:sp>
      </p:grpSp>
      <p:pic>
        <p:nvPicPr>
          <p:cNvPr id="53" name="Picture 5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1362075"/>
            <a:ext cx="2000250" cy="200025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912" y="1524000"/>
            <a:ext cx="1600200" cy="160020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1371600"/>
            <a:ext cx="2000250" cy="2000250"/>
          </a:xfrm>
          <a:prstGeom prst="rect">
            <a:avLst/>
          </a:prstGeom>
        </p:spPr>
      </p:pic>
      <p:sp>
        <p:nvSpPr>
          <p:cNvPr id="24" name="Left Arrow 23"/>
          <p:cNvSpPr/>
          <p:nvPr/>
        </p:nvSpPr>
        <p:spPr>
          <a:xfrm>
            <a:off x="228599" y="6252120"/>
            <a:ext cx="1517073" cy="6058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b="1" dirty="0" smtClean="0">
                <a:hlinkClick r:id="rId12" action="ppaction://hlinksldjump"/>
              </a:rPr>
              <a:t>للسؤال التالي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72127718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438400" y="306182"/>
            <a:ext cx="53944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كَمْ عَدَدُ </a:t>
            </a:r>
            <a:r>
              <a:rPr lang="ar-LB" sz="44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ٱلْمَقاطِع </a:t>
            </a:r>
            <a:r>
              <a:rPr lang="ar-LB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في كُلِّ كَلِمَةٍ؟</a:t>
            </a:r>
            <a:endParaRPr lang="en-US" sz="4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3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52400"/>
            <a:ext cx="559832" cy="72470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200400" y="1828800"/>
            <a:ext cx="2438400" cy="1066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شَمْسٌ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6477000" y="3695700"/>
            <a:ext cx="962025" cy="2095500"/>
            <a:chOff x="6477000" y="3695700"/>
            <a:chExt cx="962025" cy="2095500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10000" r="9470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400" y="3695700"/>
              <a:ext cx="809625" cy="1257300"/>
            </a:xfrm>
            <a:prstGeom prst="rect">
              <a:avLst/>
            </a:prstGeom>
          </p:spPr>
        </p:pic>
        <p:sp>
          <p:nvSpPr>
            <p:cNvPr id="47" name="Rounded Rectangle 46"/>
            <p:cNvSpPr/>
            <p:nvPr/>
          </p:nvSpPr>
          <p:spPr>
            <a:xfrm>
              <a:off x="6477000" y="4991100"/>
              <a:ext cx="962025" cy="800100"/>
            </a:xfrm>
            <a:prstGeom prst="roundRect">
              <a:avLst>
                <a:gd name="adj" fmla="val 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LB" sz="4000" dirty="0" smtClean="0">
                  <a:cs typeface="ABO SLMAN Alomar النسخ4" pitchFamily="2" charset="-78"/>
                </a:rPr>
                <a:t>1</a:t>
              </a:r>
              <a:endParaRPr lang="en-US" sz="4000" dirty="0">
                <a:cs typeface="ABO SLMAN Alomar النسخ4" pitchFamily="2" charset="-78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3765404" y="3718214"/>
            <a:ext cx="1207511" cy="2118012"/>
            <a:chOff x="3765404" y="3718214"/>
            <a:chExt cx="1207511" cy="2118012"/>
          </a:xfrm>
        </p:grpSpPr>
        <p:grpSp>
          <p:nvGrpSpPr>
            <p:cNvPr id="40" name="Group 39"/>
            <p:cNvGrpSpPr/>
            <p:nvPr/>
          </p:nvGrpSpPr>
          <p:grpSpPr>
            <a:xfrm>
              <a:off x="3841605" y="3718214"/>
              <a:ext cx="1131310" cy="1310986"/>
              <a:chOff x="3841605" y="3886200"/>
              <a:chExt cx="1131310" cy="1310986"/>
            </a:xfrm>
          </p:grpSpPr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10000" r="9470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41605" y="3886200"/>
                <a:ext cx="809625" cy="1257300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10000" r="9470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63290" y="3939886"/>
                <a:ext cx="809625" cy="1257300"/>
              </a:xfrm>
              <a:prstGeom prst="rect">
                <a:avLst/>
              </a:prstGeom>
            </p:spPr>
          </p:pic>
        </p:grpSp>
        <p:sp>
          <p:nvSpPr>
            <p:cNvPr id="48" name="Rounded Rectangle 47"/>
            <p:cNvSpPr/>
            <p:nvPr/>
          </p:nvSpPr>
          <p:spPr>
            <a:xfrm>
              <a:off x="3765404" y="5036126"/>
              <a:ext cx="962025" cy="800100"/>
            </a:xfrm>
            <a:prstGeom prst="roundRect">
              <a:avLst>
                <a:gd name="adj" fmla="val 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LB" sz="4000" dirty="0" smtClean="0">
                  <a:cs typeface="ABO SLMAN Alomar النسخ4" pitchFamily="2" charset="-78"/>
                </a:rPr>
                <a:t>2</a:t>
              </a:r>
              <a:endParaRPr lang="en-US" sz="4000" dirty="0">
                <a:cs typeface="ABO SLMAN Alomar النسخ4" pitchFamily="2" charset="-78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914400" y="3657600"/>
            <a:ext cx="1536122" cy="2133600"/>
            <a:chOff x="914400" y="3657600"/>
            <a:chExt cx="1536122" cy="2133600"/>
          </a:xfrm>
        </p:grpSpPr>
        <p:grpSp>
          <p:nvGrpSpPr>
            <p:cNvPr id="45" name="Group 44"/>
            <p:cNvGrpSpPr/>
            <p:nvPr/>
          </p:nvGrpSpPr>
          <p:grpSpPr>
            <a:xfrm>
              <a:off x="914400" y="3657600"/>
              <a:ext cx="1536122" cy="1375063"/>
              <a:chOff x="1066800" y="3832514"/>
              <a:chExt cx="1536122" cy="1375063"/>
            </a:xfrm>
          </p:grpSpPr>
          <p:grpSp>
            <p:nvGrpSpPr>
              <p:cNvPr id="41" name="Group 40"/>
              <p:cNvGrpSpPr/>
              <p:nvPr/>
            </p:nvGrpSpPr>
            <p:grpSpPr>
              <a:xfrm>
                <a:off x="1066800" y="3832514"/>
                <a:ext cx="1131310" cy="1310986"/>
                <a:chOff x="3841605" y="3886200"/>
                <a:chExt cx="1131310" cy="1310986"/>
              </a:xfrm>
            </p:grpSpPr>
            <p:pic>
              <p:nvPicPr>
                <p:cNvPr id="42" name="Picture 41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0" b="100000" l="10000" r="94706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41605" y="3886200"/>
                  <a:ext cx="809625" cy="1257300"/>
                </a:xfrm>
                <a:prstGeom prst="rect">
                  <a:avLst/>
                </a:prstGeom>
              </p:spPr>
            </p:pic>
            <p:pic>
              <p:nvPicPr>
                <p:cNvPr id="43" name="Picture 42"/>
                <p:cNvPicPr>
                  <a:picLocks noChangeAspect="1"/>
                </p:cNvPicPr>
                <p:nvPr/>
              </p:nvPicPr>
              <p:blipFill>
                <a:blip r:embed="rId6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0" b="100000" l="10000" r="94706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63290" y="3939886"/>
                  <a:ext cx="809625" cy="1257300"/>
                </a:xfrm>
                <a:prstGeom prst="rect">
                  <a:avLst/>
                </a:prstGeom>
              </p:spPr>
            </p:pic>
          </p:grpSp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10000" r="9470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3297" y="3950277"/>
                <a:ext cx="809625" cy="1257300"/>
              </a:xfrm>
              <a:prstGeom prst="rect">
                <a:avLst/>
              </a:prstGeom>
            </p:spPr>
          </p:pic>
        </p:grpSp>
        <p:sp>
          <p:nvSpPr>
            <p:cNvPr id="49" name="Rounded Rectangle 48"/>
            <p:cNvSpPr/>
            <p:nvPr/>
          </p:nvSpPr>
          <p:spPr>
            <a:xfrm>
              <a:off x="1011382" y="4991100"/>
              <a:ext cx="962025" cy="800100"/>
            </a:xfrm>
            <a:prstGeom prst="roundRect">
              <a:avLst>
                <a:gd name="adj" fmla="val 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LB" sz="4000" dirty="0" smtClean="0">
                  <a:cs typeface="ABO SLMAN Alomar النسخ4" pitchFamily="2" charset="-78"/>
                </a:rPr>
                <a:t>3</a:t>
              </a:r>
              <a:endParaRPr lang="en-US" sz="4000" dirty="0">
                <a:cs typeface="ABO SLMAN Alomar النسخ4" pitchFamily="2" charset="-78"/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912" y="1524000"/>
            <a:ext cx="1600200" cy="1600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72" y="1123950"/>
            <a:ext cx="2000250" cy="200025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" y="1143000"/>
            <a:ext cx="2000250" cy="2000250"/>
          </a:xfrm>
          <a:prstGeom prst="rect">
            <a:avLst/>
          </a:prstGeom>
        </p:spPr>
      </p:pic>
      <p:sp>
        <p:nvSpPr>
          <p:cNvPr id="24" name="Left Arrow 23"/>
          <p:cNvSpPr/>
          <p:nvPr/>
        </p:nvSpPr>
        <p:spPr>
          <a:xfrm>
            <a:off x="228599" y="6252120"/>
            <a:ext cx="1517073" cy="6058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b="1" dirty="0" smtClean="0">
                <a:hlinkClick r:id="rId12" action="ppaction://hlinksldjump"/>
              </a:rPr>
              <a:t>للسؤال التالي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7783798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438400" y="306182"/>
            <a:ext cx="53944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كَمْ عَدَدُ </a:t>
            </a:r>
            <a:r>
              <a:rPr lang="ar-LB" sz="44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ٱلْمَقاطِع </a:t>
            </a:r>
            <a:r>
              <a:rPr lang="ar-LB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في كُلِّ كَلِمَةٍ؟</a:t>
            </a:r>
            <a:endParaRPr lang="en-US" sz="4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3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52400"/>
            <a:ext cx="559832" cy="72470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200400" y="1828800"/>
            <a:ext cx="2438400" cy="1066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أَخَذَ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6477000" y="3695700"/>
            <a:ext cx="962025" cy="2095500"/>
            <a:chOff x="6477000" y="3695700"/>
            <a:chExt cx="962025" cy="2095500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10000" r="9470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400" y="3695700"/>
              <a:ext cx="809625" cy="1257300"/>
            </a:xfrm>
            <a:prstGeom prst="rect">
              <a:avLst/>
            </a:prstGeom>
          </p:spPr>
        </p:pic>
        <p:sp>
          <p:nvSpPr>
            <p:cNvPr id="47" name="Rounded Rectangle 46"/>
            <p:cNvSpPr/>
            <p:nvPr/>
          </p:nvSpPr>
          <p:spPr>
            <a:xfrm>
              <a:off x="6477000" y="4991100"/>
              <a:ext cx="962025" cy="800100"/>
            </a:xfrm>
            <a:prstGeom prst="roundRect">
              <a:avLst>
                <a:gd name="adj" fmla="val 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LB" sz="4000" dirty="0" smtClean="0">
                  <a:cs typeface="ABO SLMAN Alomar النسخ4" pitchFamily="2" charset="-78"/>
                </a:rPr>
                <a:t>1</a:t>
              </a:r>
              <a:endParaRPr lang="en-US" sz="4000" dirty="0">
                <a:cs typeface="ABO SLMAN Alomar النسخ4" pitchFamily="2" charset="-78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3765404" y="3718214"/>
            <a:ext cx="1207511" cy="2118012"/>
            <a:chOff x="3765404" y="3718214"/>
            <a:chExt cx="1207511" cy="2118012"/>
          </a:xfrm>
        </p:grpSpPr>
        <p:grpSp>
          <p:nvGrpSpPr>
            <p:cNvPr id="40" name="Group 39"/>
            <p:cNvGrpSpPr/>
            <p:nvPr/>
          </p:nvGrpSpPr>
          <p:grpSpPr>
            <a:xfrm>
              <a:off x="3841605" y="3718214"/>
              <a:ext cx="1131310" cy="1310986"/>
              <a:chOff x="3841605" y="3886200"/>
              <a:chExt cx="1131310" cy="1310986"/>
            </a:xfrm>
          </p:grpSpPr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10000" r="9470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41605" y="3886200"/>
                <a:ext cx="809625" cy="1257300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10000" r="9470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63290" y="3939886"/>
                <a:ext cx="809625" cy="1257300"/>
              </a:xfrm>
              <a:prstGeom prst="rect">
                <a:avLst/>
              </a:prstGeom>
            </p:spPr>
          </p:pic>
        </p:grpSp>
        <p:sp>
          <p:nvSpPr>
            <p:cNvPr id="48" name="Rounded Rectangle 47"/>
            <p:cNvSpPr/>
            <p:nvPr/>
          </p:nvSpPr>
          <p:spPr>
            <a:xfrm>
              <a:off x="3765404" y="5036126"/>
              <a:ext cx="962025" cy="800100"/>
            </a:xfrm>
            <a:prstGeom prst="roundRect">
              <a:avLst>
                <a:gd name="adj" fmla="val 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LB" sz="4000" dirty="0" smtClean="0">
                  <a:cs typeface="ABO SLMAN Alomar النسخ4" pitchFamily="2" charset="-78"/>
                </a:rPr>
                <a:t>2</a:t>
              </a:r>
              <a:endParaRPr lang="en-US" sz="4000" dirty="0">
                <a:cs typeface="ABO SLMAN Alomar النسخ4" pitchFamily="2" charset="-78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914400" y="3657600"/>
            <a:ext cx="1536122" cy="2133600"/>
            <a:chOff x="914400" y="3657600"/>
            <a:chExt cx="1536122" cy="2133600"/>
          </a:xfrm>
        </p:grpSpPr>
        <p:grpSp>
          <p:nvGrpSpPr>
            <p:cNvPr id="45" name="Group 44"/>
            <p:cNvGrpSpPr/>
            <p:nvPr/>
          </p:nvGrpSpPr>
          <p:grpSpPr>
            <a:xfrm>
              <a:off x="914400" y="3657600"/>
              <a:ext cx="1536122" cy="1375063"/>
              <a:chOff x="1066800" y="3832514"/>
              <a:chExt cx="1536122" cy="1375063"/>
            </a:xfrm>
          </p:grpSpPr>
          <p:grpSp>
            <p:nvGrpSpPr>
              <p:cNvPr id="41" name="Group 40"/>
              <p:cNvGrpSpPr/>
              <p:nvPr/>
            </p:nvGrpSpPr>
            <p:grpSpPr>
              <a:xfrm>
                <a:off x="1066800" y="3832514"/>
                <a:ext cx="1131310" cy="1310986"/>
                <a:chOff x="3841605" y="3886200"/>
                <a:chExt cx="1131310" cy="1310986"/>
              </a:xfrm>
            </p:grpSpPr>
            <p:pic>
              <p:nvPicPr>
                <p:cNvPr id="42" name="Picture 41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0" b="100000" l="10000" r="94706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41605" y="3886200"/>
                  <a:ext cx="809625" cy="1257300"/>
                </a:xfrm>
                <a:prstGeom prst="rect">
                  <a:avLst/>
                </a:prstGeom>
              </p:spPr>
            </p:pic>
            <p:pic>
              <p:nvPicPr>
                <p:cNvPr id="43" name="Picture 42"/>
                <p:cNvPicPr>
                  <a:picLocks noChangeAspect="1"/>
                </p:cNvPicPr>
                <p:nvPr/>
              </p:nvPicPr>
              <p:blipFill>
                <a:blip r:embed="rId6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0" b="100000" l="10000" r="94706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63290" y="3939886"/>
                  <a:ext cx="809625" cy="1257300"/>
                </a:xfrm>
                <a:prstGeom prst="rect">
                  <a:avLst/>
                </a:prstGeom>
              </p:spPr>
            </p:pic>
          </p:grpSp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10000" r="9470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3297" y="3950277"/>
                <a:ext cx="809625" cy="1257300"/>
              </a:xfrm>
              <a:prstGeom prst="rect">
                <a:avLst/>
              </a:prstGeom>
            </p:spPr>
          </p:pic>
        </p:grpSp>
        <p:sp>
          <p:nvSpPr>
            <p:cNvPr id="49" name="Rounded Rectangle 48"/>
            <p:cNvSpPr/>
            <p:nvPr/>
          </p:nvSpPr>
          <p:spPr>
            <a:xfrm>
              <a:off x="1011382" y="4991100"/>
              <a:ext cx="962025" cy="800100"/>
            </a:xfrm>
            <a:prstGeom prst="roundRect">
              <a:avLst>
                <a:gd name="adj" fmla="val 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LB" sz="4000" dirty="0" smtClean="0">
                  <a:cs typeface="ABO SLMAN Alomar النسخ4" pitchFamily="2" charset="-78"/>
                </a:rPr>
                <a:t>3</a:t>
              </a:r>
              <a:endParaRPr lang="en-US" sz="4000" dirty="0">
                <a:cs typeface="ABO SLMAN Alomar النسخ4" pitchFamily="2" charset="-78"/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912" y="1524000"/>
            <a:ext cx="1600200" cy="1600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69" y="1428750"/>
            <a:ext cx="2000250" cy="200025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1428750"/>
            <a:ext cx="2000250" cy="2000250"/>
          </a:xfrm>
          <a:prstGeom prst="rect">
            <a:avLst/>
          </a:prstGeom>
        </p:spPr>
      </p:pic>
      <p:sp>
        <p:nvSpPr>
          <p:cNvPr id="24" name="Left Arrow 23"/>
          <p:cNvSpPr/>
          <p:nvPr/>
        </p:nvSpPr>
        <p:spPr>
          <a:xfrm>
            <a:off x="228599" y="6252120"/>
            <a:ext cx="1517073" cy="6058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b="1" dirty="0" smtClean="0">
                <a:hlinkClick r:id="rId12" action="ppaction://hlinksldjump"/>
              </a:rPr>
              <a:t>للسؤال التالي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0568789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438400" y="306182"/>
            <a:ext cx="53944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كَمْ عَدَدُ </a:t>
            </a:r>
            <a:r>
              <a:rPr lang="ar-LB" sz="44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ٱلْمَقاطِع </a:t>
            </a:r>
            <a:r>
              <a:rPr lang="ar-LB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في كُلِّ كَلِمَةٍ؟</a:t>
            </a:r>
            <a:endParaRPr lang="en-US" sz="4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3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52400"/>
            <a:ext cx="559832" cy="72470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200400" y="1828800"/>
            <a:ext cx="2438400" cy="1066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مَنْظَر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6477000" y="3695700"/>
            <a:ext cx="962025" cy="2095500"/>
            <a:chOff x="6477000" y="3695700"/>
            <a:chExt cx="962025" cy="2095500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10000" r="9470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400" y="3695700"/>
              <a:ext cx="809625" cy="1257300"/>
            </a:xfrm>
            <a:prstGeom prst="rect">
              <a:avLst/>
            </a:prstGeom>
          </p:spPr>
        </p:pic>
        <p:sp>
          <p:nvSpPr>
            <p:cNvPr id="47" name="Rounded Rectangle 46"/>
            <p:cNvSpPr/>
            <p:nvPr/>
          </p:nvSpPr>
          <p:spPr>
            <a:xfrm>
              <a:off x="6477000" y="4991100"/>
              <a:ext cx="962025" cy="800100"/>
            </a:xfrm>
            <a:prstGeom prst="roundRect">
              <a:avLst>
                <a:gd name="adj" fmla="val 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LB" sz="4000" dirty="0" smtClean="0">
                  <a:cs typeface="ABO SLMAN Alomar النسخ4" pitchFamily="2" charset="-78"/>
                </a:rPr>
                <a:t>1</a:t>
              </a:r>
              <a:endParaRPr lang="en-US" sz="4000" dirty="0">
                <a:cs typeface="ABO SLMAN Alomar النسخ4" pitchFamily="2" charset="-78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3765404" y="3718214"/>
            <a:ext cx="1207511" cy="2118012"/>
            <a:chOff x="3765404" y="3718214"/>
            <a:chExt cx="1207511" cy="2118012"/>
          </a:xfrm>
        </p:grpSpPr>
        <p:grpSp>
          <p:nvGrpSpPr>
            <p:cNvPr id="40" name="Group 39"/>
            <p:cNvGrpSpPr/>
            <p:nvPr/>
          </p:nvGrpSpPr>
          <p:grpSpPr>
            <a:xfrm>
              <a:off x="3841605" y="3718214"/>
              <a:ext cx="1131310" cy="1310986"/>
              <a:chOff x="3841605" y="3886200"/>
              <a:chExt cx="1131310" cy="1310986"/>
            </a:xfrm>
          </p:grpSpPr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10000" r="9470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41605" y="3886200"/>
                <a:ext cx="809625" cy="1257300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10000" r="9470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63290" y="3939886"/>
                <a:ext cx="809625" cy="1257300"/>
              </a:xfrm>
              <a:prstGeom prst="rect">
                <a:avLst/>
              </a:prstGeom>
            </p:spPr>
          </p:pic>
        </p:grpSp>
        <p:sp>
          <p:nvSpPr>
            <p:cNvPr id="48" name="Rounded Rectangle 47"/>
            <p:cNvSpPr/>
            <p:nvPr/>
          </p:nvSpPr>
          <p:spPr>
            <a:xfrm>
              <a:off x="3765404" y="5036126"/>
              <a:ext cx="962025" cy="800100"/>
            </a:xfrm>
            <a:prstGeom prst="roundRect">
              <a:avLst>
                <a:gd name="adj" fmla="val 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LB" sz="4000" dirty="0" smtClean="0">
                  <a:cs typeface="ABO SLMAN Alomar النسخ4" pitchFamily="2" charset="-78"/>
                </a:rPr>
                <a:t>2</a:t>
              </a:r>
              <a:endParaRPr lang="en-US" sz="4000" dirty="0">
                <a:cs typeface="ABO SLMAN Alomar النسخ4" pitchFamily="2" charset="-78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914400" y="3657600"/>
            <a:ext cx="1536122" cy="2133600"/>
            <a:chOff x="914400" y="3657600"/>
            <a:chExt cx="1536122" cy="2133600"/>
          </a:xfrm>
        </p:grpSpPr>
        <p:grpSp>
          <p:nvGrpSpPr>
            <p:cNvPr id="45" name="Group 44"/>
            <p:cNvGrpSpPr/>
            <p:nvPr/>
          </p:nvGrpSpPr>
          <p:grpSpPr>
            <a:xfrm>
              <a:off x="914400" y="3657600"/>
              <a:ext cx="1536122" cy="1375063"/>
              <a:chOff x="1066800" y="3832514"/>
              <a:chExt cx="1536122" cy="1375063"/>
            </a:xfrm>
          </p:grpSpPr>
          <p:grpSp>
            <p:nvGrpSpPr>
              <p:cNvPr id="41" name="Group 40"/>
              <p:cNvGrpSpPr/>
              <p:nvPr/>
            </p:nvGrpSpPr>
            <p:grpSpPr>
              <a:xfrm>
                <a:off x="1066800" y="3832514"/>
                <a:ext cx="1131310" cy="1310986"/>
                <a:chOff x="3841605" y="3886200"/>
                <a:chExt cx="1131310" cy="1310986"/>
              </a:xfrm>
            </p:grpSpPr>
            <p:pic>
              <p:nvPicPr>
                <p:cNvPr id="42" name="Picture 41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0" b="100000" l="10000" r="94706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41605" y="3886200"/>
                  <a:ext cx="809625" cy="1257300"/>
                </a:xfrm>
                <a:prstGeom prst="rect">
                  <a:avLst/>
                </a:prstGeom>
              </p:spPr>
            </p:pic>
            <p:pic>
              <p:nvPicPr>
                <p:cNvPr id="43" name="Picture 42"/>
                <p:cNvPicPr>
                  <a:picLocks noChangeAspect="1"/>
                </p:cNvPicPr>
                <p:nvPr/>
              </p:nvPicPr>
              <p:blipFill>
                <a:blip r:embed="rId6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0" b="100000" l="10000" r="94706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63290" y="3939886"/>
                  <a:ext cx="809625" cy="1257300"/>
                </a:xfrm>
                <a:prstGeom prst="rect">
                  <a:avLst/>
                </a:prstGeom>
              </p:spPr>
            </p:pic>
          </p:grpSp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10000" r="9470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3297" y="3950277"/>
                <a:ext cx="809625" cy="1257300"/>
              </a:xfrm>
              <a:prstGeom prst="rect">
                <a:avLst/>
              </a:prstGeom>
            </p:spPr>
          </p:pic>
        </p:grpSp>
        <p:sp>
          <p:nvSpPr>
            <p:cNvPr id="49" name="Rounded Rectangle 48"/>
            <p:cNvSpPr/>
            <p:nvPr/>
          </p:nvSpPr>
          <p:spPr>
            <a:xfrm>
              <a:off x="1011382" y="4991100"/>
              <a:ext cx="962025" cy="800100"/>
            </a:xfrm>
            <a:prstGeom prst="roundRect">
              <a:avLst>
                <a:gd name="adj" fmla="val 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LB" sz="4000" dirty="0" smtClean="0">
                  <a:cs typeface="ABO SLMAN Alomar النسخ4" pitchFamily="2" charset="-78"/>
                </a:rPr>
                <a:t>3</a:t>
              </a:r>
              <a:endParaRPr lang="en-US" sz="4000" dirty="0">
                <a:cs typeface="ABO SLMAN Alomar النسخ4" pitchFamily="2" charset="-78"/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912" y="1524000"/>
            <a:ext cx="1600200" cy="1600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72" y="1123950"/>
            <a:ext cx="2000250" cy="200025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" y="1143000"/>
            <a:ext cx="2000250" cy="2000250"/>
          </a:xfrm>
          <a:prstGeom prst="rect">
            <a:avLst/>
          </a:prstGeom>
        </p:spPr>
      </p:pic>
      <p:sp>
        <p:nvSpPr>
          <p:cNvPr id="24" name="Left Arrow 23"/>
          <p:cNvSpPr/>
          <p:nvPr/>
        </p:nvSpPr>
        <p:spPr>
          <a:xfrm>
            <a:off x="228599" y="6252120"/>
            <a:ext cx="1517073" cy="6058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b="1" dirty="0" smtClean="0">
                <a:hlinkClick r:id="rId12" action="ppaction://hlinksldjump"/>
              </a:rPr>
              <a:t>للسؤال التالي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5229117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438400" y="306182"/>
            <a:ext cx="53944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LB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كَمْ عَدَدُ </a:t>
            </a:r>
            <a:r>
              <a:rPr lang="ar-LB" sz="44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ٱلْمَقاطِع </a:t>
            </a:r>
            <a:r>
              <a:rPr lang="ar-LB" sz="44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في كُلِّ كَلِمَةٍ؟</a:t>
            </a:r>
            <a:endParaRPr lang="en-US" sz="4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3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52400"/>
            <a:ext cx="559832" cy="72470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200400" y="1828800"/>
            <a:ext cx="2438400" cy="1066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LB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سَماءً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6477000" y="3695700"/>
            <a:ext cx="962025" cy="2095500"/>
            <a:chOff x="6477000" y="3695700"/>
            <a:chExt cx="962025" cy="2095500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10000" r="9470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400" y="3695700"/>
              <a:ext cx="809625" cy="1257300"/>
            </a:xfrm>
            <a:prstGeom prst="rect">
              <a:avLst/>
            </a:prstGeom>
          </p:spPr>
        </p:pic>
        <p:sp>
          <p:nvSpPr>
            <p:cNvPr id="47" name="Rounded Rectangle 46"/>
            <p:cNvSpPr/>
            <p:nvPr/>
          </p:nvSpPr>
          <p:spPr>
            <a:xfrm>
              <a:off x="6477000" y="4991100"/>
              <a:ext cx="962025" cy="800100"/>
            </a:xfrm>
            <a:prstGeom prst="roundRect">
              <a:avLst>
                <a:gd name="adj" fmla="val 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LB" sz="4000" dirty="0" smtClean="0">
                  <a:cs typeface="ABO SLMAN Alomar النسخ4" pitchFamily="2" charset="-78"/>
                </a:rPr>
                <a:t>1</a:t>
              </a:r>
              <a:endParaRPr lang="en-US" sz="4000" dirty="0">
                <a:cs typeface="ABO SLMAN Alomar النسخ4" pitchFamily="2" charset="-78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3765404" y="3718214"/>
            <a:ext cx="1207511" cy="2118012"/>
            <a:chOff x="3765404" y="3718214"/>
            <a:chExt cx="1207511" cy="2118012"/>
          </a:xfrm>
        </p:grpSpPr>
        <p:grpSp>
          <p:nvGrpSpPr>
            <p:cNvPr id="40" name="Group 39"/>
            <p:cNvGrpSpPr/>
            <p:nvPr/>
          </p:nvGrpSpPr>
          <p:grpSpPr>
            <a:xfrm>
              <a:off x="3841605" y="3718214"/>
              <a:ext cx="1131310" cy="1310986"/>
              <a:chOff x="3841605" y="3886200"/>
              <a:chExt cx="1131310" cy="1310986"/>
            </a:xfrm>
          </p:grpSpPr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10000" r="9470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41605" y="3886200"/>
                <a:ext cx="809625" cy="1257300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10000" r="9470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63290" y="3939886"/>
                <a:ext cx="809625" cy="1257300"/>
              </a:xfrm>
              <a:prstGeom prst="rect">
                <a:avLst/>
              </a:prstGeom>
            </p:spPr>
          </p:pic>
        </p:grpSp>
        <p:sp>
          <p:nvSpPr>
            <p:cNvPr id="48" name="Rounded Rectangle 47"/>
            <p:cNvSpPr/>
            <p:nvPr/>
          </p:nvSpPr>
          <p:spPr>
            <a:xfrm>
              <a:off x="3765404" y="5036126"/>
              <a:ext cx="962025" cy="800100"/>
            </a:xfrm>
            <a:prstGeom prst="roundRect">
              <a:avLst>
                <a:gd name="adj" fmla="val 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LB" sz="4000" dirty="0" smtClean="0">
                  <a:cs typeface="ABO SLMAN Alomar النسخ4" pitchFamily="2" charset="-78"/>
                </a:rPr>
                <a:t>2</a:t>
              </a:r>
              <a:endParaRPr lang="en-US" sz="4000" dirty="0">
                <a:cs typeface="ABO SLMAN Alomar النسخ4" pitchFamily="2" charset="-78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914400" y="3657600"/>
            <a:ext cx="1536122" cy="2133600"/>
            <a:chOff x="914400" y="3657600"/>
            <a:chExt cx="1536122" cy="2133600"/>
          </a:xfrm>
        </p:grpSpPr>
        <p:grpSp>
          <p:nvGrpSpPr>
            <p:cNvPr id="45" name="Group 44"/>
            <p:cNvGrpSpPr/>
            <p:nvPr/>
          </p:nvGrpSpPr>
          <p:grpSpPr>
            <a:xfrm>
              <a:off x="914400" y="3657600"/>
              <a:ext cx="1536122" cy="1375063"/>
              <a:chOff x="1066800" y="3832514"/>
              <a:chExt cx="1536122" cy="1375063"/>
            </a:xfrm>
          </p:grpSpPr>
          <p:grpSp>
            <p:nvGrpSpPr>
              <p:cNvPr id="41" name="Group 40"/>
              <p:cNvGrpSpPr/>
              <p:nvPr/>
            </p:nvGrpSpPr>
            <p:grpSpPr>
              <a:xfrm>
                <a:off x="1066800" y="3832514"/>
                <a:ext cx="1131310" cy="1310986"/>
                <a:chOff x="3841605" y="3886200"/>
                <a:chExt cx="1131310" cy="1310986"/>
              </a:xfrm>
            </p:grpSpPr>
            <p:pic>
              <p:nvPicPr>
                <p:cNvPr id="42" name="Picture 41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0" b="100000" l="10000" r="94706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41605" y="3886200"/>
                  <a:ext cx="809625" cy="1257300"/>
                </a:xfrm>
                <a:prstGeom prst="rect">
                  <a:avLst/>
                </a:prstGeom>
              </p:spPr>
            </p:pic>
            <p:pic>
              <p:nvPicPr>
                <p:cNvPr id="43" name="Picture 42"/>
                <p:cNvPicPr>
                  <a:picLocks noChangeAspect="1"/>
                </p:cNvPicPr>
                <p:nvPr/>
              </p:nvPicPr>
              <p:blipFill>
                <a:blip r:embed="rId6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0" b="100000" l="10000" r="94706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63290" y="3939886"/>
                  <a:ext cx="809625" cy="1257300"/>
                </a:xfrm>
                <a:prstGeom prst="rect">
                  <a:avLst/>
                </a:prstGeom>
              </p:spPr>
            </p:pic>
          </p:grpSp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10000" r="9470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3297" y="3950277"/>
                <a:ext cx="809625" cy="1257300"/>
              </a:xfrm>
              <a:prstGeom prst="rect">
                <a:avLst/>
              </a:prstGeom>
            </p:spPr>
          </p:pic>
        </p:grpSp>
        <p:sp>
          <p:nvSpPr>
            <p:cNvPr id="49" name="Rounded Rectangle 48"/>
            <p:cNvSpPr/>
            <p:nvPr/>
          </p:nvSpPr>
          <p:spPr>
            <a:xfrm>
              <a:off x="1011382" y="4991100"/>
              <a:ext cx="962025" cy="800100"/>
            </a:xfrm>
            <a:prstGeom prst="roundRect">
              <a:avLst>
                <a:gd name="adj" fmla="val 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LB" sz="4000" dirty="0" smtClean="0">
                  <a:cs typeface="ABO SLMAN Alomar النسخ4" pitchFamily="2" charset="-78"/>
                </a:rPr>
                <a:t>3</a:t>
              </a:r>
              <a:endParaRPr lang="en-US" sz="4000" dirty="0">
                <a:cs typeface="ABO SLMAN Alomar النسخ4" pitchFamily="2" charset="-78"/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912" y="1524000"/>
            <a:ext cx="1600200" cy="1600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72" y="1504950"/>
            <a:ext cx="2000250" cy="200025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" y="1504950"/>
            <a:ext cx="2000250" cy="2000250"/>
          </a:xfrm>
          <a:prstGeom prst="rect">
            <a:avLst/>
          </a:prstGeom>
        </p:spPr>
      </p:pic>
      <p:sp>
        <p:nvSpPr>
          <p:cNvPr id="24" name="Left Arrow 23"/>
          <p:cNvSpPr/>
          <p:nvPr/>
        </p:nvSpPr>
        <p:spPr>
          <a:xfrm>
            <a:off x="228599" y="6252120"/>
            <a:ext cx="1517073" cy="6058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b="1" dirty="0" smtClean="0">
                <a:hlinkClick r:id="rId12" action="ppaction://hlinksldjump"/>
              </a:rPr>
              <a:t>للسؤال التالي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5763008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26694" y="838200"/>
            <a:ext cx="92079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ar-LB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BO SLMAN Alomar النسخ4" pitchFamily="2" charset="-78"/>
              </a:rPr>
              <a:t>لَوِّنِ </a:t>
            </a:r>
            <a:r>
              <a:rPr lang="ar-LB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BO SLMAN Alomar النسخ4" pitchFamily="2" charset="-78"/>
              </a:rPr>
              <a:t>ٱلرَّسـمات ٱلتّاليَة </a:t>
            </a:r>
            <a:r>
              <a:rPr lang="ar-LB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BO SLMAN Alomar النسخ4" pitchFamily="2" charset="-78"/>
              </a:rPr>
              <a:t>حَسْبَ ما جاءَ في </a:t>
            </a:r>
            <a:r>
              <a:rPr lang="ar-LB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BO SLMAN Alomar النسخ4" pitchFamily="2" charset="-78"/>
              </a:rPr>
              <a:t>ٱلْقِصيدة</a:t>
            </a:r>
            <a:r>
              <a:rPr lang="ar-LB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BO SLMAN Alomar النسخ4" pitchFamily="2" charset="-78"/>
              </a:rPr>
              <a:t>.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BO SLMAN Alomar النسخ4" pitchFamily="2" charset="-78"/>
            </a:endParaRPr>
          </a:p>
        </p:txBody>
      </p:sp>
      <p:sp>
        <p:nvSpPr>
          <p:cNvPr id="22" name="Flowchart: Alternate Process 21">
            <a:hlinkClick r:id="rId2" action="ppaction://hlinksldjump"/>
          </p:cNvPr>
          <p:cNvSpPr/>
          <p:nvPr/>
        </p:nvSpPr>
        <p:spPr>
          <a:xfrm>
            <a:off x="228600" y="6248400"/>
            <a:ext cx="1143000" cy="533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2000" b="1" dirty="0" smtClean="0">
                <a:cs typeface="ABO SLMAN Alomar النسخ4" pitchFamily="2" charset="-78"/>
              </a:rPr>
              <a:t>عَوْدة إلى الْفهرَسْت</a:t>
            </a:r>
            <a:endParaRPr lang="en-US" sz="2000" b="1" dirty="0">
              <a:cs typeface="ABO SLMAN Alomar النسخ4" pitchFamily="2" charset="-7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1800225"/>
            <a:ext cx="4914900" cy="399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7315200" y="5758934"/>
            <a:ext cx="1752600" cy="756166"/>
            <a:chOff x="7315200" y="5758934"/>
            <a:chExt cx="1752600" cy="756166"/>
          </a:xfrm>
        </p:grpSpPr>
        <p:sp>
          <p:nvSpPr>
            <p:cNvPr id="5" name="Down Arrow 4">
              <a:hlinkClick r:id="rId4"/>
            </p:cNvPr>
            <p:cNvSpPr/>
            <p:nvPr/>
          </p:nvSpPr>
          <p:spPr>
            <a:xfrm>
              <a:off x="8001000" y="6172200"/>
              <a:ext cx="304800" cy="3429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315200" y="5758934"/>
              <a:ext cx="1752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LB" b="1" dirty="0" smtClean="0">
                  <a:cs typeface="ABO SLMAN Alomar النسخ4" pitchFamily="2" charset="-78"/>
                  <a:hlinkClick r:id="rId4"/>
                </a:rPr>
                <a:t>لِتَنْزيل الْورَقَة اِضْغَط هُنا</a:t>
              </a:r>
              <a:endParaRPr lang="en-US" b="1" dirty="0">
                <a:cs typeface="ABO SLMAN Alomar النسخ4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34712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65759" y="304800"/>
            <a:ext cx="8415337" cy="6172200"/>
          </a:xfrm>
          <a:prstGeom prst="rect">
            <a:avLst/>
          </a:prstGeom>
          <a:solidFill>
            <a:schemeClr val="bg1"/>
          </a:solidFill>
          <a:ln w="38100" algn="in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144000" marR="0" lvl="0" indent="0" algn="r" defTabSz="914400" rtl="1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ar-JO" sz="2200" b="1" i="0" u="none" strike="noStrike" cap="none" normalizeH="0" baseline="0" dirty="0" smtClean="0">
                <a:ln>
                  <a:noFill/>
                </a:ln>
                <a:effectLst/>
                <a:latin typeface="Traditional Arabic" pitchFamily="18" charset="-78"/>
                <a:cs typeface="Traditional Arabic" pitchFamily="18" charset="-78"/>
              </a:rPr>
              <a:t>طاقم الإعداد: </a:t>
            </a:r>
            <a:endParaRPr kumimoji="0" lang="ar-JO" sz="2200" b="0" i="0" u="none" strike="noStrike" cap="none" normalizeH="0" baseline="0" dirty="0" smtClean="0">
              <a:ln>
                <a:noFill/>
              </a:ln>
              <a:effectLst/>
              <a:latin typeface="Traditional Arabic" pitchFamily="18" charset="-78"/>
              <a:cs typeface="Traditional Arabic" pitchFamily="18" charset="-78"/>
            </a:endParaRPr>
          </a:p>
          <a:p>
            <a:pPr marL="144000" marR="0" lvl="0" indent="0" algn="r" defTabSz="914400" rtl="1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ar-JO" sz="2200" b="0" i="0" u="none" strike="noStrike" cap="none" normalizeH="0" baseline="0" dirty="0" smtClean="0">
                <a:ln>
                  <a:noFill/>
                </a:ln>
                <a:effectLst/>
                <a:latin typeface="Traditional Arabic" pitchFamily="18" charset="-78"/>
                <a:cs typeface="Traditional Arabic" pitchFamily="18" charset="-78"/>
              </a:rPr>
              <a:t>      المرشدون: إلياس نَجّار، راوية بولس وعبير قاسم، </a:t>
            </a:r>
            <a:endParaRPr kumimoji="0" lang="ar-JO" sz="2200" b="1" i="0" u="none" strike="noStrike" cap="none" normalizeH="0" baseline="0" dirty="0" smtClean="0">
              <a:ln>
                <a:noFill/>
              </a:ln>
              <a:effectLst/>
              <a:latin typeface="Traditional Arabic" pitchFamily="18" charset="-78"/>
              <a:cs typeface="Traditional Arabic" pitchFamily="18" charset="-78"/>
            </a:endParaRPr>
          </a:p>
          <a:p>
            <a:pPr marL="144000" marR="0" lvl="0" indent="0" algn="r" defTabSz="914400" rtl="1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ar-JO" sz="2200" b="0" i="0" u="none" strike="noStrike" cap="none" normalizeH="0" baseline="0" dirty="0" smtClean="0">
                <a:ln>
                  <a:noFill/>
                </a:ln>
                <a:effectLst/>
                <a:latin typeface="Traditional Arabic" pitchFamily="18" charset="-78"/>
                <a:cs typeface="Traditional Arabic" pitchFamily="18" charset="-78"/>
              </a:rPr>
              <a:t>    طاقم الإرشاد القطري</a:t>
            </a:r>
            <a:r>
              <a:rPr kumimoji="0" lang="ar-LB" sz="2200" b="0" i="0" u="none" strike="noStrike" cap="none" normalizeH="0" baseline="0" dirty="0" smtClean="0">
                <a:ln>
                  <a:noFill/>
                </a:ln>
                <a:effectLst/>
                <a:latin typeface="Traditional Arabic" pitchFamily="18" charset="-78"/>
                <a:cs typeface="Traditional Arabic" pitchFamily="18" charset="-78"/>
              </a:rPr>
              <a:t>ّ</a:t>
            </a:r>
            <a:r>
              <a:rPr kumimoji="0" lang="ar-JO" sz="2200" b="0" i="0" u="none" strike="noStrike" cap="none" normalizeH="0" baseline="0" dirty="0" smtClean="0">
                <a:ln>
                  <a:noFill/>
                </a:ln>
                <a:effectLst/>
                <a:latin typeface="Traditional Arabic" pitchFamily="18" charset="-78"/>
                <a:cs typeface="Traditional Arabic" pitchFamily="18" charset="-78"/>
              </a:rPr>
              <a:t> لحوسبة اللغة العربيّة.</a:t>
            </a:r>
            <a:endParaRPr kumimoji="0" lang="en-US" sz="2800" b="0" i="0" u="none" strike="noStrike" cap="none" normalizeH="0" baseline="0" dirty="0" smtClean="0">
              <a:ln>
                <a:noFill/>
              </a:ln>
              <a:effectLst/>
              <a:latin typeface="Traditional Arabic" pitchFamily="18" charset="-78"/>
              <a:cs typeface="Traditional Arabic" pitchFamily="18" charset="-78"/>
            </a:endParaRPr>
          </a:p>
          <a:p>
            <a:pPr marL="144000" marR="0" lvl="0" indent="0" algn="r" defTabSz="914400" rtl="1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ar-JO" sz="2200" b="0" i="0" u="none" strike="noStrike" cap="none" normalizeH="0" baseline="0" dirty="0" smtClean="0">
                <a:ln>
                  <a:noFill/>
                </a:ln>
                <a:effectLst/>
                <a:latin typeface="Traditional Arabic" pitchFamily="18" charset="-78"/>
                <a:cs typeface="Traditional Arabic" pitchFamily="18" charset="-78"/>
              </a:rPr>
              <a:t>استشارة </a:t>
            </a:r>
            <a:r>
              <a:rPr kumimoji="0" lang="ar-JO" sz="2200" b="0" i="0" u="none" strike="noStrike" cap="none" normalizeH="0" baseline="0" dirty="0" err="1" smtClean="0">
                <a:ln>
                  <a:noFill/>
                </a:ln>
                <a:effectLst/>
                <a:latin typeface="Traditional Arabic" pitchFamily="18" charset="-78"/>
                <a:cs typeface="Traditional Arabic" pitchFamily="18" charset="-78"/>
              </a:rPr>
              <a:t>بيداغوغيّة</a:t>
            </a:r>
            <a:r>
              <a:rPr kumimoji="0" lang="ar-JO" sz="2200" b="0" i="0" u="none" strike="noStrike" cap="none" normalizeH="0" baseline="0" dirty="0" smtClean="0">
                <a:ln>
                  <a:noFill/>
                </a:ln>
                <a:effectLst/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kumimoji="0" lang="ar-JO" sz="2200" b="0" i="0" u="none" strike="noStrike" cap="none" normalizeH="0" baseline="0" dirty="0" err="1" smtClean="0">
                <a:ln>
                  <a:noFill/>
                </a:ln>
                <a:effectLst/>
                <a:latin typeface="Traditional Arabic" pitchFamily="18" charset="-78"/>
                <a:cs typeface="Traditional Arabic" pitchFamily="18" charset="-78"/>
              </a:rPr>
              <a:t>إنتر</a:t>
            </a:r>
            <a:r>
              <a:rPr kumimoji="0" lang="ar-JO" sz="2200" b="0" i="0" u="none" strike="noStrike" cap="none" normalizeH="0" baseline="0" dirty="0" smtClean="0">
                <a:ln>
                  <a:noFill/>
                </a:ln>
                <a:effectLst/>
                <a:latin typeface="Traditional Arabic" pitchFamily="18" charset="-78"/>
                <a:cs typeface="Traditional Arabic" pitchFamily="18" charset="-78"/>
              </a:rPr>
              <a:t> حاسوبيّة:  أيمن زُعبي،</a:t>
            </a:r>
          </a:p>
          <a:p>
            <a:pPr marL="144000" marR="0" lvl="0" indent="0" algn="r" defTabSz="914400" rtl="1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ar-JO" sz="2200" b="0" i="0" u="none" strike="noStrike" cap="none" normalizeH="0" baseline="0" dirty="0" smtClean="0">
                <a:ln>
                  <a:noFill/>
                </a:ln>
                <a:effectLst/>
                <a:latin typeface="Traditional Arabic" pitchFamily="18" charset="-78"/>
                <a:cs typeface="Traditional Arabic" pitchFamily="18" charset="-78"/>
              </a:rPr>
              <a:t>      مُنَسِّق مشروع "دَمج الحوسبة في جهاز التعليم" للوسط العربيّ.</a:t>
            </a:r>
            <a:endParaRPr kumimoji="0" lang="en-US" sz="2200" b="0" i="0" u="none" strike="noStrike" cap="none" normalizeH="0" baseline="0" dirty="0" smtClean="0">
              <a:ln>
                <a:noFill/>
              </a:ln>
              <a:effectLst/>
              <a:latin typeface="Traditional Arabic" pitchFamily="18" charset="-78"/>
              <a:cs typeface="Traditional Arabic" pitchFamily="18" charset="-78"/>
            </a:endParaRPr>
          </a:p>
          <a:p>
            <a:pPr marL="144000" marR="0" lvl="0" indent="0" algn="r" defTabSz="914400" rtl="1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ar-JO" sz="2200" b="0" i="0" u="none" strike="noStrike" cap="none" normalizeH="0" baseline="0" dirty="0" smtClean="0">
                <a:ln>
                  <a:noFill/>
                </a:ln>
                <a:effectLst/>
                <a:latin typeface="Traditional Arabic" pitchFamily="18" charset="-78"/>
                <a:cs typeface="Traditional Arabic" pitchFamily="18" charset="-78"/>
              </a:rPr>
              <a:t>تركيز ومتابعة سيرورة الإعداد والكتابة: صلاح طه،</a:t>
            </a:r>
          </a:p>
          <a:p>
            <a:pPr marL="144000" marR="0" lvl="0" indent="0" algn="r" defTabSz="914400" rtl="1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ar-JO" sz="2200" b="0" i="0" u="none" strike="noStrike" cap="none" normalizeH="0" baseline="0" dirty="0" smtClean="0">
                <a:ln>
                  <a:noFill/>
                </a:ln>
                <a:effectLst/>
                <a:latin typeface="Traditional Arabic" pitchFamily="18" charset="-78"/>
                <a:cs typeface="Traditional Arabic" pitchFamily="18" charset="-78"/>
              </a:rPr>
              <a:t>             مفتّش، مركّز التعليم العربيّ، قسم التعليم الابتدائيّ.</a:t>
            </a:r>
            <a:endParaRPr kumimoji="0" lang="en-US" sz="2200" b="0" i="0" u="none" strike="noStrike" cap="none" normalizeH="0" baseline="0" dirty="0" smtClean="0">
              <a:ln>
                <a:noFill/>
              </a:ln>
              <a:effectLst/>
              <a:latin typeface="Traditional Arabic" pitchFamily="18" charset="-78"/>
              <a:cs typeface="Traditional Arabic" pitchFamily="18" charset="-78"/>
            </a:endParaRPr>
          </a:p>
          <a:p>
            <a:pPr marL="144000" marR="0" lvl="0" indent="0" algn="r" defTabSz="914400" rtl="1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ar-JO" sz="2200" b="0" i="0" u="none" strike="noStrike" cap="none" normalizeH="0" baseline="0" dirty="0" smtClean="0">
                <a:ln>
                  <a:noFill/>
                </a:ln>
                <a:effectLst/>
                <a:latin typeface="Traditional Arabic" pitchFamily="18" charset="-78"/>
                <a:cs typeface="Traditional Arabic" pitchFamily="18" charset="-78"/>
              </a:rPr>
              <a:t>تركيز سيرورة كتابة الوحدات والمراجعة اللغويّة:</a:t>
            </a:r>
            <a:endParaRPr kumimoji="0" lang="en-US" sz="2200" b="0" i="0" u="none" strike="noStrike" cap="none" normalizeH="0" baseline="0" dirty="0" smtClean="0">
              <a:ln>
                <a:noFill/>
              </a:ln>
              <a:effectLst/>
              <a:latin typeface="Traditional Arabic" pitchFamily="18" charset="-78"/>
              <a:cs typeface="Traditional Arabic" pitchFamily="18" charset="-78"/>
            </a:endParaRPr>
          </a:p>
          <a:p>
            <a:pPr marL="144000" marR="0" lvl="0" indent="0" algn="r" defTabSz="914400" rtl="1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ar-JO" sz="2200" b="0" i="0" u="none" strike="noStrike" cap="none" normalizeH="0" baseline="0" dirty="0" smtClean="0">
                <a:ln>
                  <a:noFill/>
                </a:ln>
                <a:effectLst/>
                <a:latin typeface="Traditional Arabic" pitchFamily="18" charset="-78"/>
                <a:cs typeface="Traditional Arabic" pitchFamily="18" charset="-78"/>
              </a:rPr>
              <a:t>             د. راوية بربارة، المفتّشة المركّزة للغة العربيّة.</a:t>
            </a:r>
            <a:endParaRPr kumimoji="0" lang="en-US" sz="2200" b="0" i="0" u="none" strike="noStrike" cap="none" normalizeH="0" baseline="0" dirty="0" smtClean="0">
              <a:ln>
                <a:noFill/>
              </a:ln>
              <a:effectLst/>
              <a:latin typeface="Traditional Arabic" pitchFamily="18" charset="-78"/>
              <a:cs typeface="Traditional Arabic" pitchFamily="18" charset="-78"/>
            </a:endParaRPr>
          </a:p>
          <a:p>
            <a:pPr marL="144000" marR="0" lvl="0" indent="0" algn="r" defTabSz="914400" rtl="1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ar-JO" sz="2200" b="0" i="0" u="none" strike="noStrike" cap="none" normalizeH="0" baseline="0" dirty="0" smtClean="0">
                <a:ln>
                  <a:noFill/>
                </a:ln>
                <a:effectLst/>
                <a:latin typeface="Traditional Arabic" pitchFamily="18" charset="-78"/>
                <a:cs typeface="Traditional Arabic" pitchFamily="18" charset="-78"/>
              </a:rPr>
              <a:t>إشراف ومتابعة: عبد الله خطيب، مدير قسم التعليم العربيّ.</a:t>
            </a:r>
          </a:p>
          <a:p>
            <a:pPr marL="144000" marR="0" lvl="0" indent="0" algn="r" defTabSz="914400" rtl="1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 smtClean="0">
              <a:ln>
                <a:noFill/>
              </a:ln>
              <a:effectLst/>
              <a:latin typeface="Traditional Arabic" pitchFamily="18" charset="-78"/>
              <a:cs typeface="Traditional Arabic" pitchFamily="18" charset="-78"/>
            </a:endParaRPr>
          </a:p>
          <a:p>
            <a:pPr marL="144000" marR="0" lvl="0" indent="0" algn="ctr" defTabSz="914400" rtl="1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ar-JO" sz="1600" b="1" i="0" u="none" strike="noStrike" cap="none" normalizeH="0" baseline="0" dirty="0" smtClean="0">
                <a:ln>
                  <a:noFill/>
                </a:ln>
                <a:effectLst/>
                <a:latin typeface="Traditional Arabic" pitchFamily="18" charset="-78"/>
                <a:cs typeface="Traditional Arabic" pitchFamily="18" charset="-78"/>
              </a:rPr>
              <a:t>وردت الصيغة بالمذكّر، وهي موجّهة إلى الجنسين على حدّ سواء.</a:t>
            </a:r>
            <a:endParaRPr kumimoji="0" lang="ar-JO" sz="1600" b="0" i="0" u="none" strike="noStrike" cap="none" normalizeH="0" baseline="0" dirty="0" smtClean="0">
              <a:ln>
                <a:noFill/>
              </a:ln>
              <a:effectLst/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8367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172200" y="609600"/>
            <a:ext cx="25987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ar-LB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BO SLMAN Alomar النسخ4" pitchFamily="2" charset="-78"/>
              </a:rPr>
              <a:t>اَلْوَظيفَة </a:t>
            </a:r>
            <a:r>
              <a:rPr lang="ar-LB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BO SLMAN Alomar النسخ4" pitchFamily="2" charset="-78"/>
              </a:rPr>
              <a:t>ٱلْبَيْتِيَّة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BO SLMAN Alomar النسخ4" pitchFamily="2" charset="-78"/>
            </a:endParaRPr>
          </a:p>
        </p:txBody>
      </p:sp>
      <p:sp>
        <p:nvSpPr>
          <p:cNvPr id="3" name="Rounded Rectangle 2">
            <a:hlinkClick r:id="rId2"/>
          </p:cNvPr>
          <p:cNvSpPr/>
          <p:nvPr/>
        </p:nvSpPr>
        <p:spPr>
          <a:xfrm>
            <a:off x="914399" y="1905000"/>
            <a:ext cx="7856589" cy="3352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ar-LB" sz="5400" dirty="0" smtClean="0">
                <a:cs typeface="ABO SLMAN Alomar النسخ4" pitchFamily="2" charset="-78"/>
              </a:rPr>
              <a:t>اِضْغَطْ هُنا لِلدُّخولِ إِلى </a:t>
            </a:r>
            <a:r>
              <a:rPr lang="ar-LB" sz="5400" dirty="0">
                <a:cs typeface="ABO SLMAN Alomar النسخ4" pitchFamily="2" charset="-78"/>
              </a:rPr>
              <a:t>ٱلرَّسْمَة</a:t>
            </a:r>
            <a:r>
              <a:rPr lang="ar-LB" sz="5400" dirty="0" smtClean="0">
                <a:cs typeface="ABO SLMAN Alomar النسخ4" pitchFamily="2" charset="-78"/>
              </a:rPr>
              <a:t>، لَوِّنها، ثُمَّ ٱكْتُب في دَفْتَرِكَ ما </a:t>
            </a:r>
            <a:r>
              <a:rPr lang="ar-LB" sz="5400" dirty="0">
                <a:cs typeface="ABO SLMAN Alomar النسخ4" pitchFamily="2" charset="-78"/>
              </a:rPr>
              <a:t>هِيَ </a:t>
            </a:r>
            <a:r>
              <a:rPr lang="ar-LB" sz="5400" dirty="0" smtClean="0">
                <a:cs typeface="ABO SLMAN Alomar النسخ4" pitchFamily="2" charset="-78"/>
              </a:rPr>
              <a:t>ٱلألوان </a:t>
            </a:r>
            <a:r>
              <a:rPr lang="ar-LB" sz="5400" dirty="0">
                <a:cs typeface="ABO SLMAN Alomar النسخ4" pitchFamily="2" charset="-78"/>
              </a:rPr>
              <a:t>ٱلّتي ٱسْتَعْمَلْتَها</a:t>
            </a:r>
            <a:r>
              <a:rPr lang="ar-LB" sz="6600" dirty="0" smtClean="0">
                <a:cs typeface="ABO SLMAN Alomar النسخ4" pitchFamily="2" charset="-78"/>
              </a:rPr>
              <a:t>.</a:t>
            </a:r>
            <a:endParaRPr lang="en-US" sz="6600" dirty="0">
              <a:cs typeface="ABO SLMAN Alomar النسخ4" pitchFamily="2" charset="-78"/>
            </a:endParaRPr>
          </a:p>
        </p:txBody>
      </p:sp>
      <p:sp>
        <p:nvSpPr>
          <p:cNvPr id="5" name="Flowchart: Alternate Process 4">
            <a:hlinkClick r:id="rId3" action="ppaction://hlinksldjump"/>
          </p:cNvPr>
          <p:cNvSpPr/>
          <p:nvPr/>
        </p:nvSpPr>
        <p:spPr>
          <a:xfrm>
            <a:off x="228600" y="6248400"/>
            <a:ext cx="1143000" cy="533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2000" b="1" dirty="0" smtClean="0">
                <a:cs typeface="ABO SLMAN Alomar النسخ4" pitchFamily="2" charset="-78"/>
              </a:rPr>
              <a:t>عَوْدة إلى الْفهرَسْت</a:t>
            </a:r>
            <a:endParaRPr lang="en-US" sz="2000" b="1" dirty="0">
              <a:cs typeface="ABO SLMAN Alomar النسخ4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089240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902527" y="457200"/>
            <a:ext cx="3124200" cy="1066800"/>
          </a:xfrm>
          <a:prstGeom prst="round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5400" dirty="0" smtClean="0">
                <a:cs typeface="ABO SLMAN Alomar النسخ4" pitchFamily="2" charset="-78"/>
              </a:rPr>
              <a:t>اَلْفَهْرَست</a:t>
            </a:r>
            <a:endParaRPr lang="en-US" sz="5400" dirty="0">
              <a:cs typeface="ABO SLMAN Alomar النسخ4" pitchFamily="2" charset="-78"/>
            </a:endParaRPr>
          </a:p>
        </p:txBody>
      </p:sp>
      <p:sp>
        <p:nvSpPr>
          <p:cNvPr id="6" name="Rounded Rectangle 5">
            <a:hlinkClick r:id="rId2" action="ppaction://hlinksldjump"/>
          </p:cNvPr>
          <p:cNvSpPr/>
          <p:nvPr/>
        </p:nvSpPr>
        <p:spPr>
          <a:xfrm>
            <a:off x="5943600" y="1614055"/>
            <a:ext cx="2660073" cy="713509"/>
          </a:xfrm>
          <a:prstGeom prst="round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LB" sz="4400" dirty="0" smtClean="0">
                <a:cs typeface="ABO SLMAN Alomar النسخ4" pitchFamily="2" charset="-78"/>
              </a:rPr>
              <a:t>ا</a:t>
            </a:r>
            <a:r>
              <a:rPr lang="ar-LB" sz="4400" dirty="0">
                <a:cs typeface="ABO SLMAN Alomar النسخ4" pitchFamily="2" charset="-78"/>
              </a:rPr>
              <a:t>َ</a:t>
            </a:r>
            <a:r>
              <a:rPr lang="ar-LB" sz="4400" dirty="0" smtClean="0">
                <a:cs typeface="ABO SLMAN Alomar النسخ4" pitchFamily="2" charset="-78"/>
              </a:rPr>
              <a:t>لتَّمهيد</a:t>
            </a:r>
            <a:endParaRPr lang="en-US" sz="4400" dirty="0">
              <a:cs typeface="ABO SLMAN Alomar النسخ4" pitchFamily="2" charset="-78"/>
            </a:endParaRPr>
          </a:p>
        </p:txBody>
      </p:sp>
      <p:sp>
        <p:nvSpPr>
          <p:cNvPr id="7" name="Rounded Rectangle 6">
            <a:hlinkClick r:id="rId3" action="ppaction://hlinksldjump"/>
          </p:cNvPr>
          <p:cNvSpPr/>
          <p:nvPr/>
        </p:nvSpPr>
        <p:spPr>
          <a:xfrm>
            <a:off x="5964382" y="4495800"/>
            <a:ext cx="2660073" cy="713509"/>
          </a:xfrm>
          <a:prstGeom prst="round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LB" sz="4400" dirty="0" smtClean="0">
                <a:cs typeface="ABO SLMAN Alomar النسخ4" pitchFamily="2" charset="-78"/>
              </a:rPr>
              <a:t>فعّاليّات </a:t>
            </a:r>
            <a:endParaRPr lang="en-US" sz="4400" dirty="0">
              <a:cs typeface="ABO SLMAN Alomar النسخ4" pitchFamily="2" charset="-78"/>
            </a:endParaRPr>
          </a:p>
        </p:txBody>
      </p:sp>
      <p:sp>
        <p:nvSpPr>
          <p:cNvPr id="8" name="Rounded Rectangle 7">
            <a:hlinkClick r:id="rId4" action="ppaction://hlinksldjump"/>
          </p:cNvPr>
          <p:cNvSpPr/>
          <p:nvPr/>
        </p:nvSpPr>
        <p:spPr>
          <a:xfrm>
            <a:off x="5943600" y="2590800"/>
            <a:ext cx="2660073" cy="713509"/>
          </a:xfrm>
          <a:prstGeom prst="round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LB" sz="4400" dirty="0" smtClean="0">
                <a:cs typeface="ABO SLMAN Alomar النسخ4" pitchFamily="2" charset="-78"/>
              </a:rPr>
              <a:t>اَلْقَصيدَة</a:t>
            </a:r>
            <a:endParaRPr lang="en-US" sz="4400" dirty="0">
              <a:cs typeface="ABO SLMAN Alomar النسخ4" pitchFamily="2" charset="-78"/>
            </a:endParaRPr>
          </a:p>
        </p:txBody>
      </p:sp>
      <p:sp>
        <p:nvSpPr>
          <p:cNvPr id="9" name="Rounded Rectangle 8">
            <a:hlinkClick r:id="rId5" action="ppaction://hlinksldjump"/>
          </p:cNvPr>
          <p:cNvSpPr/>
          <p:nvPr/>
        </p:nvSpPr>
        <p:spPr>
          <a:xfrm>
            <a:off x="5964382" y="3505200"/>
            <a:ext cx="2660073" cy="713509"/>
          </a:xfrm>
          <a:prstGeom prst="round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LB" sz="4400" dirty="0" smtClean="0">
                <a:cs typeface="ABO SLMAN Alomar النسخ4" pitchFamily="2" charset="-78"/>
              </a:rPr>
              <a:t>الأَسْئِلَة</a:t>
            </a:r>
            <a:endParaRPr lang="en-US" sz="4400" dirty="0">
              <a:cs typeface="ABO SLMAN Alomar النسخ4" pitchFamily="2" charset="-78"/>
            </a:endParaRPr>
          </a:p>
        </p:txBody>
      </p:sp>
      <p:sp>
        <p:nvSpPr>
          <p:cNvPr id="10" name="Rounded Rectangle 9">
            <a:hlinkClick r:id="rId6" action="ppaction://hlinksldjump"/>
          </p:cNvPr>
          <p:cNvSpPr/>
          <p:nvPr/>
        </p:nvSpPr>
        <p:spPr>
          <a:xfrm>
            <a:off x="6040582" y="5486400"/>
            <a:ext cx="2660073" cy="713509"/>
          </a:xfrm>
          <a:prstGeom prst="round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LB" sz="4400" dirty="0" smtClean="0">
                <a:cs typeface="ABO SLMAN Alomar النسخ4" pitchFamily="2" charset="-78"/>
              </a:rPr>
              <a:t>الْوَظيفة </a:t>
            </a:r>
            <a:endParaRPr lang="en-US" sz="4400" dirty="0">
              <a:cs typeface="ABO SLMAN Alomar النسخ4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18205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066800" y="2819400"/>
            <a:ext cx="7585364" cy="25146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5400" dirty="0" smtClean="0">
                <a:cs typeface="ABO SLMAN Alomar النسخ4" pitchFamily="2" charset="-78"/>
              </a:rPr>
              <a:t>لِماذا تَسْتعْمِلُ الْقَلَمَ ؟؟</a:t>
            </a:r>
            <a:endParaRPr lang="en-US" sz="5400" dirty="0">
              <a:cs typeface="ABO SLMAN Alomar النسخ4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657600" y="318655"/>
            <a:ext cx="2438400" cy="1281545"/>
          </a:xfrm>
          <a:prstGeom prst="round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5400" dirty="0" smtClean="0">
                <a:cs typeface="ABO SLMAN Alomar النسخ4" pitchFamily="2" charset="-78"/>
              </a:rPr>
              <a:t>اَلتَّمهيد </a:t>
            </a:r>
            <a:endParaRPr lang="en-US" sz="5400" dirty="0">
              <a:cs typeface="ABO SLMAN Alomar النسخ4" pitchFamily="2" charset="-78"/>
            </a:endParaRPr>
          </a:p>
        </p:txBody>
      </p:sp>
      <p:sp>
        <p:nvSpPr>
          <p:cNvPr id="12" name="Flowchart: Alternate Process 11">
            <a:hlinkClick r:id="rId2" action="ppaction://hlinksldjump"/>
          </p:cNvPr>
          <p:cNvSpPr/>
          <p:nvPr/>
        </p:nvSpPr>
        <p:spPr>
          <a:xfrm>
            <a:off x="228600" y="6248400"/>
            <a:ext cx="1143000" cy="533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2000" b="1" dirty="0" smtClean="0">
                <a:cs typeface="ABO SLMAN Alomar النسخ4" pitchFamily="2" charset="-78"/>
              </a:rPr>
              <a:t>عَوْدة إلى الْفهرَسْت</a:t>
            </a:r>
            <a:endParaRPr lang="en-US" sz="2000" b="1" dirty="0">
              <a:cs typeface="ABO SLMAN Alomar النسخ4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95954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9273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"/>
            <a:ext cx="8610600" cy="6324600"/>
          </a:xfrm>
          <a:prstGeom prst="rect">
            <a:avLst/>
          </a:prstGeom>
        </p:spPr>
      </p:pic>
      <p:sp>
        <p:nvSpPr>
          <p:cNvPr id="4" name="Flowchart: Alternate Process 3">
            <a:hlinkClick r:id="rId3" action="ppaction://hlinksldjump"/>
          </p:cNvPr>
          <p:cNvSpPr/>
          <p:nvPr/>
        </p:nvSpPr>
        <p:spPr>
          <a:xfrm>
            <a:off x="228600" y="6248400"/>
            <a:ext cx="1143000" cy="533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2000" b="1" dirty="0" smtClean="0">
                <a:cs typeface="ABO SLMAN Alomar النسخ4" pitchFamily="2" charset="-78"/>
              </a:rPr>
              <a:t>عَوْدة إلى الْفهرَسْت</a:t>
            </a:r>
            <a:endParaRPr lang="en-US" sz="2000" b="1" dirty="0">
              <a:cs typeface="ABO SLMAN Alomar النسخ4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3200" y="6096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LB" b="1" dirty="0" smtClean="0">
                <a:cs typeface="ABO SLMAN Alomar النسخ4" pitchFamily="2" charset="-78"/>
                <a:hlinkClick r:id="rId4"/>
              </a:rPr>
              <a:t>لِتَنزيل الْقَصيدة اِضغط هُنا</a:t>
            </a:r>
            <a:endParaRPr lang="en-US" b="1" dirty="0">
              <a:cs typeface="ABO SLMAN Alomar النسخ4" pitchFamily="2" charset="-78"/>
            </a:endParaRPr>
          </a:p>
        </p:txBody>
      </p:sp>
      <p:sp>
        <p:nvSpPr>
          <p:cNvPr id="6" name="Down Arrow 5">
            <a:hlinkClick r:id="rId4"/>
          </p:cNvPr>
          <p:cNvSpPr/>
          <p:nvPr/>
        </p:nvSpPr>
        <p:spPr>
          <a:xfrm>
            <a:off x="7581900" y="5638800"/>
            <a:ext cx="1143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2989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91000" y="612845"/>
            <a:ext cx="45720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>ق</a:t>
            </a:r>
            <a:r>
              <a:rPr lang="ar-LB" sz="6000" dirty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>ل</a:t>
            </a:r>
            <a:r>
              <a:rPr lang="ar-LB" sz="6000" dirty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>مي ٱل</a:t>
            </a:r>
            <a:r>
              <a:rPr lang="ar-LB" sz="6000" dirty="0">
                <a:latin typeface="Arabic Typesetting" pitchFamily="66" charset="-78"/>
                <a:cs typeface="Arabic Typesetting" pitchFamily="66" charset="-78"/>
              </a:rPr>
              <a:t>ْ</a:t>
            </a:r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>أ</a:t>
            </a:r>
            <a:r>
              <a:rPr lang="ar-LB" sz="6000" dirty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>ز</a:t>
            </a:r>
            <a:r>
              <a:rPr lang="ar-LB" sz="6000" dirty="0">
                <a:latin typeface="Arabic Typesetting" pitchFamily="66" charset="-78"/>
                <a:cs typeface="Arabic Typesetting" pitchFamily="66" charset="-78"/>
              </a:rPr>
              <a:t>ْ</a:t>
            </a:r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>ر</a:t>
            </a:r>
            <a:r>
              <a:rPr lang="ar-LB" sz="6000" dirty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>ق</a:t>
            </a:r>
          </a:p>
          <a:p>
            <a:pPr algn="r" rtl="1"/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SA" sz="6000" dirty="0">
                <a:latin typeface="Arabic Typesetting" pitchFamily="66" charset="-78"/>
                <a:cs typeface="Arabic Typesetting" pitchFamily="66" charset="-78"/>
              </a:rPr>
            </a:br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>ي</a:t>
            </a:r>
            <a:r>
              <a:rPr lang="ar-LB" sz="6000" dirty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>ر</a:t>
            </a:r>
            <a:r>
              <a:rPr lang="ar-LB" sz="6000" dirty="0">
                <a:latin typeface="Arabic Typesetting" pitchFamily="66" charset="-78"/>
                <a:cs typeface="Arabic Typesetting" pitchFamily="66" charset="-78"/>
              </a:rPr>
              <a:t>ْ</a:t>
            </a:r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>س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ِـ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م</a:t>
            </a:r>
            <a:r>
              <a:rPr lang="ar-LB" sz="6000" dirty="0">
                <a:latin typeface="Arabic Typesetting" pitchFamily="66" charset="-78"/>
                <a:cs typeface="Arabic Typesetting" pitchFamily="66" charset="-78"/>
              </a:rPr>
              <a:t>ُ</a:t>
            </a:r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> ز</a:t>
            </a:r>
            <a:r>
              <a:rPr lang="ar-LB" sz="6000" dirty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LB" sz="6000" dirty="0">
                <a:latin typeface="Arabic Typesetting" pitchFamily="66" charset="-78"/>
                <a:cs typeface="Arabic Typesetting" pitchFamily="66" charset="-78"/>
              </a:rPr>
              <a:t>ْ</a:t>
            </a:r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>ر</a:t>
            </a:r>
            <a:r>
              <a:rPr lang="ar-LB" sz="6000" dirty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>ق </a:t>
            </a:r>
          </a:p>
          <a:p>
            <a:pPr algn="r" rtl="1"/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SA" sz="6000" dirty="0">
                <a:latin typeface="Arabic Typesetting" pitchFamily="66" charset="-78"/>
                <a:cs typeface="Arabic Typesetting" pitchFamily="66" charset="-78"/>
              </a:rPr>
            </a:b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س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َـ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م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ـ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اء</a:t>
            </a:r>
            <a:r>
              <a:rPr lang="ar-LB" sz="6000" dirty="0">
                <a:latin typeface="Arabic Typesetting" pitchFamily="66" charset="-78"/>
                <a:cs typeface="Arabic Typesetting" pitchFamily="66" charset="-78"/>
              </a:rPr>
              <a:t>ً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 ب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ِ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ها ش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َــمـْـ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س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ٌ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 ت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ُ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ش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ْ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ر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ِ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ق</a:t>
            </a:r>
            <a:r>
              <a:rPr lang="ar-SA" sz="3200" dirty="0"/>
              <a:t/>
            </a:r>
            <a:br>
              <a:rPr lang="ar-SA" sz="3200" dirty="0"/>
            </a:br>
            <a:endParaRPr lang="ar-SA" sz="3200" dirty="0" smtClean="0">
              <a:effectLst/>
            </a:endParaRPr>
          </a:p>
        </p:txBody>
      </p:sp>
      <p:sp>
        <p:nvSpPr>
          <p:cNvPr id="4" name="Vertical Scroll 3"/>
          <p:cNvSpPr/>
          <p:nvPr/>
        </p:nvSpPr>
        <p:spPr>
          <a:xfrm>
            <a:off x="184271" y="241757"/>
            <a:ext cx="4572000" cy="5943600"/>
          </a:xfrm>
          <a:prstGeom prst="verticalScroll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9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140" y="3354705"/>
            <a:ext cx="2400300" cy="23602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15695">
            <a:off x="2340673" y="2672356"/>
            <a:ext cx="2467689" cy="4713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95" y="1066800"/>
            <a:ext cx="1581150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0045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184 0.10231 C -0.24583 0.03542 -0.19583 -0.02269 -0.12882 -0.02662 C -0.06476 -0.03171 -0.00486 0.01342 -0.00087 0.07824 C 0.00417 0.13842 -0.03785 0.19421 -0.09792 0.19838 C -0.15278 0.20139 -0.20486 0.16435 -0.20885 0.10833 C -0.21285 0.05741 -0.17778 0.00926 -0.12691 0.00532 C -0.07986 0.00231 -0.03576 0.03333 -0.03281 0.08032 C -0.02986 0.12222 -0.05781 0.16342 -0.09983 0.16528 C -0.13785 0.16829 -0.17378 0.14421 -0.17691 0.10625 C -0.17882 0.07222 -0.15781 0.03935 -0.12483 0.03727 C -0.09583 0.03542 -0.06684 0.05324 -0.06476 0.08241 C -0.06285 0.10741 -0.07778 0.13125 -0.10191 0.13333 C -0.12187 0.13542 -0.14288 0.1243 -0.14392 0.1044 C -0.14583 0.08842 -0.13785 0.07129 -0.12292 0.06921 C -0.11076 0.06921 -0.09878 0.07338 -0.09687 0.08426 C -0.09583 0.0912 -0.09792 0.09838 -0.10382 0.10139 C -0.10677 0.10231 -0.10885 0.10231 -0.11181 0.10139 " pathEditMode="relative" rAng="0" ptsTypes="fffffffffffffffff">
                                      <p:cBhvr>
                                        <p:cTn id="11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01" y="-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58 0.03218 C -0.1658 0.06528 -0.13871 0.09213 -0.10573 0.09213 C -0.06684 0.09213 -0.05278 0.06227 -0.04687 0.04421 L -0.0408 0.02014 C -0.03472 0.00208 -0.01979 -0.02778 0.02413 -0.02778 C 0.05226 -0.02778 0.0842 -0.00092 0.0842 0.03218 C 0.0842 0.06528 0.05226 0.09213 0.02413 0.09213 C -0.01979 0.09213 -0.03472 0.06227 -0.0408 0.04421 L -0.04687 0.02014 C -0.05278 0.00208 -0.06684 -0.02778 -0.10573 -0.02778 C -0.13871 -0.02778 -0.1658 -0.00092 -0.1658 0.03218 Z " pathEditMode="relative" rAng="0" ptsTypes="ffFffffFfff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0" y="381000"/>
            <a:ext cx="4572000" cy="498598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 rtl="1"/>
            <a:r>
              <a:rPr lang="ar-SA" dirty="0">
                <a:solidFill>
                  <a:prstClr val="black"/>
                </a:solidFill>
              </a:rPr>
              <a:t/>
            </a:r>
            <a:br>
              <a:rPr lang="ar-SA" dirty="0">
                <a:solidFill>
                  <a:prstClr val="black"/>
                </a:solidFill>
              </a:rPr>
            </a:b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ق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ل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مي ٱل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ْ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أ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ح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ْمَ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ر</a:t>
            </a:r>
            <a:endParaRPr lang="ar-SA" sz="6000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/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SA" sz="6000" dirty="0">
                <a:latin typeface="Arabic Typesetting" pitchFamily="66" charset="-78"/>
                <a:cs typeface="Arabic Typesetting" pitchFamily="66" charset="-78"/>
              </a:rPr>
            </a:b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أ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خ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ذ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 ٱل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ْ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م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ن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ْ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ظ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ر </a:t>
            </a:r>
            <a:endParaRPr lang="ar-SA" sz="6000" dirty="0">
              <a:latin typeface="Arabic Typesetting" pitchFamily="66" charset="-78"/>
              <a:cs typeface="Arabic Typesetting" pitchFamily="66" charset="-78"/>
            </a:endParaRPr>
          </a:p>
          <a:p>
            <a:pPr lvl="0" algn="r" rtl="1"/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SA" sz="6000" dirty="0">
                <a:latin typeface="Arabic Typesetting" pitchFamily="66" charset="-78"/>
                <a:cs typeface="Arabic Typesetting" pitchFamily="66" charset="-78"/>
              </a:rPr>
            </a:b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ل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َّ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ن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 ك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ُ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ل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َّ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 ٱل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ْ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ر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ْ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د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ِ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 ٱل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ْ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أ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ح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ْ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م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ر</a:t>
            </a:r>
            <a:endParaRPr lang="en-US" sz="60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" name="Vertical Scroll 3"/>
          <p:cNvSpPr/>
          <p:nvPr/>
        </p:nvSpPr>
        <p:spPr>
          <a:xfrm>
            <a:off x="0" y="685800"/>
            <a:ext cx="5257800" cy="5410200"/>
          </a:xfrm>
          <a:prstGeom prst="verticalScroll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" y="2860135"/>
            <a:ext cx="1924050" cy="2677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35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434" y="2255624"/>
            <a:ext cx="1251239" cy="19431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444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7272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7272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149 -0.11504 C -0.10851 -0.11504 -0.08142 -0.08796 -0.08142 -0.05509 C -0.08142 -0.01597 -0.11146 -0.00208 -0.12951 0.00394 L -0.15347 0.00996 C -0.17153 0.01597 -0.20156 0.03102 -0.20156 0.075 C -0.20156 0.10301 -0.17448 0.13496 -0.14149 0.13496 C -0.10851 0.13496 -0.08142 0.10301 -0.08142 0.075 C -0.08142 0.03102 -0.11146 0.01597 -0.12951 0.00996 L -0.15347 0.00394 C -0.17153 -0.00208 -0.20156 -0.01597 -0.20156 -0.05509 C -0.20156 -0.08796 -0.17448 -0.11504 -0.14149 -0.11504 Z " pathEditMode="relative" rAng="0" ptsTypes="ffFffffFfff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7272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7272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7272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7272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2400" y="1219200"/>
            <a:ext cx="44196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ar-SA" dirty="0" smtClean="0">
              <a:effectLst/>
            </a:endParaRPr>
          </a:p>
          <a:p>
            <a:pPr algn="r" rtl="1"/>
            <a:r>
              <a:rPr lang="ar-SA" dirty="0"/>
              <a:t/>
            </a:r>
            <a:br>
              <a:rPr lang="ar-SA" dirty="0"/>
            </a:b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ق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ل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>مي ٱل</a:t>
            </a:r>
            <a:r>
              <a:rPr lang="ar-LB" sz="6000" dirty="0">
                <a:latin typeface="Arabic Typesetting" pitchFamily="66" charset="-78"/>
                <a:cs typeface="Arabic Typesetting" pitchFamily="66" charset="-78"/>
              </a:rPr>
              <a:t>ْ</a:t>
            </a:r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>أ</a:t>
            </a:r>
            <a:r>
              <a:rPr lang="ar-LB" sz="6000" dirty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ص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ْ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ف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ر</a:t>
            </a:r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SA" sz="6000" dirty="0">
                <a:latin typeface="Arabic Typesetting" pitchFamily="66" charset="-78"/>
                <a:cs typeface="Arabic Typesetting" pitchFamily="66" charset="-78"/>
              </a:rPr>
            </a:b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ن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ظ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ر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SA" sz="6000" dirty="0">
                <a:latin typeface="Arabic Typesetting" pitchFamily="66" charset="-78"/>
                <a:cs typeface="Arabic Typesetting" pitchFamily="66" charset="-78"/>
              </a:rPr>
            </a:b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ف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ك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َّ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ر </a:t>
            </a:r>
            <a:r>
              <a:rPr lang="ar-SA" sz="6000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SA" sz="6000" dirty="0">
                <a:latin typeface="Arabic Typesetting" pitchFamily="66" charset="-78"/>
                <a:cs typeface="Arabic Typesetting" pitchFamily="66" charset="-78"/>
              </a:rPr>
            </a:b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أ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ي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ْ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ن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 م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كان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ُ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 ٱلل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َّ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و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ْ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ن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ٱل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ْ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أ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ص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ْ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ف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َ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ر</a:t>
            </a:r>
            <a:r>
              <a:rPr lang="ar-LB" sz="6000" dirty="0" smtClean="0">
                <a:latin typeface="Arabic Typesetting" pitchFamily="66" charset="-78"/>
                <a:cs typeface="Arabic Typesetting" pitchFamily="66" charset="-78"/>
              </a:rPr>
              <a:t>؟</a:t>
            </a:r>
            <a:endParaRPr lang="ar-SA" sz="60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Vertical Scroll 2"/>
          <p:cNvSpPr/>
          <p:nvPr/>
        </p:nvSpPr>
        <p:spPr>
          <a:xfrm>
            <a:off x="0" y="817418"/>
            <a:ext cx="4343400" cy="5486400"/>
          </a:xfrm>
          <a:prstGeom prst="verticalScroll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987" l="33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68" y="1920746"/>
            <a:ext cx="1718063" cy="17238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2" b="89847" l="5693" r="938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962400"/>
            <a:ext cx="1676400" cy="216884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955026" y="6131242"/>
            <a:ext cx="4855817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he-IL"/>
            </a:defPPr>
            <a:lvl1pPr algn="ctr">
              <a:spcAft>
                <a:spcPts val="600"/>
              </a:spcAft>
              <a:defRPr sz="4000">
                <a:ln w="11430">
                  <a:solidFill>
                    <a:schemeClr val="tx1"/>
                  </a:solidFill>
                </a:ln>
                <a:latin typeface="Traditional Arabic" pitchFamily="18" charset="-78"/>
                <a:cs typeface="Traditional Arabic" pitchFamily="18" charset="-78"/>
              </a:defRPr>
            </a:lvl1pPr>
          </a:lstStyle>
          <a:p>
            <a:r>
              <a:rPr lang="ar-JO" sz="2800" dirty="0"/>
              <a:t>بيان </a:t>
            </a:r>
            <a:r>
              <a:rPr lang="ar-JO" sz="2800" dirty="0" smtClean="0"/>
              <a:t>الصفدي - </a:t>
            </a:r>
            <a:r>
              <a:rPr lang="ar-JO" sz="2800" dirty="0"/>
              <a:t>من ديوان تحيا الشجرة</a:t>
            </a:r>
            <a:endParaRPr lang="he-IL" sz="2800" dirty="0"/>
          </a:p>
        </p:txBody>
      </p:sp>
    </p:spTree>
    <p:extLst>
      <p:ext uri="{BB962C8B-B14F-4D97-AF65-F5344CB8AC3E}">
        <p14:creationId xmlns:p14="http://schemas.microsoft.com/office/powerpoint/2010/main" val="35795026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535 -0.28125 C 0.13906 -0.27477 0.15174 -0.26667 0.15069 -0.25648 C 0.14931 -0.24422 0.13542 -0.24306 0.12083 -0.2419 C 0.10469 -0.23982 0.08872 -0.23912 0.08715 -0.22593 C 0.08576 -0.21389 0.10087 -0.20718 0.1158 -0.19861 C 0.12986 -0.19306 0.14236 -0.18496 0.14115 -0.17315 C 0.13976 -0.16273 0.12587 -0.16065 0.11146 -0.1588 C 0.09531 -0.15834 0.07917 -0.15625 0.07778 -0.14445 C 0.07639 -0.13287 0.10642 -0.11667 0.10625 -0.11736 C 0.11997 -0.10996 0.13299 -0.10371 0.1316 -0.09144 C 0.13021 -0.07986 0.11632 -0.07824 0.10191 -0.07732 C 0.08559 -0.07547 0.06979 -0.07454 0.06823 -0.06111 C 0.06684 -0.04931 0.08177 -0.04236 0.09705 -0.03565 C 0.11042 -0.02685 0.12344 -0.02037 0.12205 -0.00834 C 0.12083 0.00208 0.10677 0.00416 0.09219 0.00578 C 0.07622 0.00625 0.06024 0.0081 0.05885 0.02037 C 0.05747 0.03217 0.0724 0.03958 0.0875 0.04768 " pathEditMode="relative" rAng="5927845" ptsTypes="fffffffffffff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6" y="1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62626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62626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962400" y="3352800"/>
            <a:ext cx="1143000" cy="6858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100387" y="1447800"/>
            <a:ext cx="2943225" cy="3810000"/>
            <a:chOff x="3100387" y="1447800"/>
            <a:chExt cx="2943225" cy="3810000"/>
          </a:xfrm>
        </p:grpSpPr>
        <p:pic>
          <p:nvPicPr>
            <p:cNvPr id="3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8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0387" y="1447800"/>
              <a:ext cx="2943225" cy="3810000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0522" y="3068782"/>
              <a:ext cx="2236787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74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Alternate Process 6">
            <a:hlinkClick r:id="rId6" action="ppaction://hlinksldjump"/>
          </p:cNvPr>
          <p:cNvSpPr/>
          <p:nvPr/>
        </p:nvSpPr>
        <p:spPr>
          <a:xfrm>
            <a:off x="228600" y="6248400"/>
            <a:ext cx="1143000" cy="533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2000" b="1" dirty="0" smtClean="0">
                <a:cs typeface="ABO SLMAN Alomar النسخ4" pitchFamily="2" charset="-78"/>
              </a:rPr>
              <a:t>عَوْدة إلى الْفهرَسْت</a:t>
            </a:r>
            <a:endParaRPr lang="en-US" sz="2000" b="1" dirty="0">
              <a:cs typeface="ABO SLMAN Alomar النسخ4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77000" y="59436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LB" b="1" dirty="0" smtClean="0">
                <a:cs typeface="ABO SLMAN Alomar النسخ4" pitchFamily="2" charset="-78"/>
                <a:hlinkClick r:id="rId7"/>
              </a:rPr>
              <a:t>لِتَنْزيل وَرَقَة الْعمَل اِضغَط هنا.</a:t>
            </a:r>
            <a:endParaRPr lang="en-US" b="1" dirty="0">
              <a:cs typeface="ABO SLMAN Alomar النسخ4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8191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</TotalTime>
  <Words>389</Words>
  <Application>Microsoft Office PowerPoint</Application>
  <PresentationFormat>‫הצגה על המסך (4:3)</PresentationFormat>
  <Paragraphs>115</Paragraphs>
  <Slides>20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20</vt:i4>
      </vt:variant>
    </vt:vector>
  </HeadingPairs>
  <TitlesOfParts>
    <vt:vector size="21" baseType="lpstr">
      <vt:lpstr>Office Theme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Rawya</dc:creator>
  <cp:lastModifiedBy>Hebrew</cp:lastModifiedBy>
  <cp:revision>75</cp:revision>
  <dcterms:created xsi:type="dcterms:W3CDTF">2013-02-23T15:41:47Z</dcterms:created>
  <dcterms:modified xsi:type="dcterms:W3CDTF">2020-04-02T09:45:27Z</dcterms:modified>
</cp:coreProperties>
</file>